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4"/>
  </p:notesMasterIdLst>
  <p:handoutMasterIdLst>
    <p:handoutMasterId r:id="rId15"/>
  </p:handoutMasterIdLst>
  <p:sldIdLst>
    <p:sldId id="256" r:id="rId3"/>
    <p:sldId id="257" r:id="rId4"/>
    <p:sldId id="259" r:id="rId5"/>
    <p:sldId id="260" r:id="rId6"/>
    <p:sldId id="261" r:id="rId7"/>
    <p:sldId id="262" r:id="rId8"/>
    <p:sldId id="269" r:id="rId9"/>
    <p:sldId id="263" r:id="rId10"/>
    <p:sldId id="265" r:id="rId11"/>
    <p:sldId id="266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508" autoAdjust="0"/>
  </p:normalViewPr>
  <p:slideViewPr>
    <p:cSldViewPr>
      <p:cViewPr varScale="1">
        <p:scale>
          <a:sx n="72" d="100"/>
          <a:sy n="72" d="100"/>
        </p:scale>
        <p:origin x="13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-2088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21B00-6FC2-41C5-8CC8-B9EEA04C504C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98FED-E309-4234-8533-7FE78C0777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4F934-0B1F-4A2D-B327-660F7F58F120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592BD-A84E-44A3-8DF7-E6ED0C1DA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4592BD-A84E-44A3-8DF7-E6ED0C1DA78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4" name="Group 43"/>
          <p:cNvGrpSpPr/>
          <p:nvPr userDrawn="1"/>
        </p:nvGrpSpPr>
        <p:grpSpPr>
          <a:xfrm>
            <a:off x="0" y="2267858"/>
            <a:ext cx="4191000" cy="4590144"/>
            <a:chOff x="-1" y="1600199"/>
            <a:chExt cx="4501019" cy="5257801"/>
          </a:xfrm>
        </p:grpSpPr>
        <p:sp>
          <p:nvSpPr>
            <p:cNvPr id="39" name="Freeform 7"/>
            <p:cNvSpPr>
              <a:spLocks/>
            </p:cNvSpPr>
            <p:nvPr userDrawn="1"/>
          </p:nvSpPr>
          <p:spPr bwMode="auto">
            <a:xfrm>
              <a:off x="-1" y="1600199"/>
              <a:ext cx="4127498" cy="25146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"/>
            <p:cNvSpPr>
              <a:spLocks/>
            </p:cNvSpPr>
            <p:nvPr userDrawn="1"/>
          </p:nvSpPr>
          <p:spPr bwMode="auto">
            <a:xfrm>
              <a:off x="-1" y="3581398"/>
              <a:ext cx="1600200" cy="3276599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9"/>
            <p:cNvSpPr>
              <a:spLocks/>
            </p:cNvSpPr>
            <p:nvPr userDrawn="1"/>
          </p:nvSpPr>
          <p:spPr bwMode="auto">
            <a:xfrm>
              <a:off x="0" y="2438399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0"/>
            <p:cNvSpPr>
              <a:spLocks/>
            </p:cNvSpPr>
            <p:nvPr userDrawn="1"/>
          </p:nvSpPr>
          <p:spPr bwMode="auto">
            <a:xfrm>
              <a:off x="1224419" y="3886199"/>
              <a:ext cx="3276599" cy="2971800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"/>
            <p:cNvSpPr>
              <a:spLocks/>
            </p:cNvSpPr>
            <p:nvPr userDrawn="1"/>
          </p:nvSpPr>
          <p:spPr bwMode="auto">
            <a:xfrm>
              <a:off x="876758" y="3994150"/>
              <a:ext cx="1719262" cy="2863850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Freeform 46"/>
          <p:cNvSpPr>
            <a:spLocks/>
          </p:cNvSpPr>
          <p:nvPr userDrawn="1"/>
        </p:nvSpPr>
        <p:spPr bwMode="auto">
          <a:xfrm>
            <a:off x="7543800" y="0"/>
            <a:ext cx="1600201" cy="22098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432" y="0"/>
              </a:cxn>
              <a:cxn ang="0">
                <a:pos x="1432" y="3492"/>
              </a:cxn>
              <a:cxn ang="0">
                <a:pos x="1419" y="3252"/>
              </a:cxn>
              <a:cxn ang="0">
                <a:pos x="1406" y="3024"/>
              </a:cxn>
              <a:cxn ang="0">
                <a:pos x="1393" y="2807"/>
              </a:cxn>
              <a:cxn ang="0">
                <a:pos x="1379" y="2601"/>
              </a:cxn>
              <a:cxn ang="0">
                <a:pos x="1364" y="2407"/>
              </a:cxn>
              <a:cxn ang="0">
                <a:pos x="1348" y="2222"/>
              </a:cxn>
              <a:cxn ang="0">
                <a:pos x="1330" y="2047"/>
              </a:cxn>
              <a:cxn ang="0">
                <a:pos x="1311" y="1881"/>
              </a:cxn>
              <a:cxn ang="0">
                <a:pos x="1291" y="1726"/>
              </a:cxn>
              <a:cxn ang="0">
                <a:pos x="1268" y="1580"/>
              </a:cxn>
              <a:cxn ang="0">
                <a:pos x="1245" y="1442"/>
              </a:cxn>
              <a:cxn ang="0">
                <a:pos x="1218" y="1313"/>
              </a:cxn>
              <a:cxn ang="0">
                <a:pos x="1190" y="1192"/>
              </a:cxn>
              <a:cxn ang="0">
                <a:pos x="1158" y="1078"/>
              </a:cxn>
              <a:cxn ang="0">
                <a:pos x="1125" y="973"/>
              </a:cxn>
              <a:cxn ang="0">
                <a:pos x="1089" y="873"/>
              </a:cxn>
              <a:cxn ang="0">
                <a:pos x="1049" y="781"/>
              </a:cxn>
              <a:cxn ang="0">
                <a:pos x="1007" y="696"/>
              </a:cxn>
              <a:cxn ang="0">
                <a:pos x="962" y="617"/>
              </a:cxn>
              <a:cxn ang="0">
                <a:pos x="913" y="544"/>
              </a:cxn>
              <a:cxn ang="0">
                <a:pos x="860" y="475"/>
              </a:cxn>
              <a:cxn ang="0">
                <a:pos x="804" y="413"/>
              </a:cxn>
              <a:cxn ang="0">
                <a:pos x="744" y="354"/>
              </a:cxn>
              <a:cxn ang="0">
                <a:pos x="680" y="301"/>
              </a:cxn>
              <a:cxn ang="0">
                <a:pos x="611" y="252"/>
              </a:cxn>
              <a:cxn ang="0">
                <a:pos x="539" y="206"/>
              </a:cxn>
              <a:cxn ang="0">
                <a:pos x="461" y="165"/>
              </a:cxn>
              <a:cxn ang="0">
                <a:pos x="379" y="128"/>
              </a:cxn>
              <a:cxn ang="0">
                <a:pos x="292" y="92"/>
              </a:cxn>
              <a:cxn ang="0">
                <a:pos x="200" y="59"/>
              </a:cxn>
              <a:cxn ang="0">
                <a:pos x="103" y="28"/>
              </a:cxn>
              <a:cxn ang="0">
                <a:pos x="0" y="0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Freeform 47"/>
          <p:cNvSpPr>
            <a:spLocks/>
          </p:cNvSpPr>
          <p:nvPr userDrawn="1"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990600" y="1116449"/>
            <a:ext cx="6858000" cy="707886"/>
          </a:xfrm>
        </p:spPr>
        <p:txBody>
          <a:bodyPr wrap="square">
            <a:spAutoFit/>
          </a:bodyPr>
          <a:lstStyle>
            <a:lvl1pPr algn="r">
              <a:defRPr sz="4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990600" y="1900535"/>
            <a:ext cx="6858000" cy="461665"/>
          </a:xfrm>
        </p:spPr>
        <p:txBody>
          <a:bodyPr wrap="square">
            <a:spAutoFit/>
          </a:bodyPr>
          <a:lstStyle>
            <a:lvl1pPr marL="0" indent="0" algn="r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F1548-A370-498C-A14B-E715C2319CD9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0" y="0"/>
            <a:ext cx="9144001" cy="6858000"/>
            <a:chOff x="0" y="0"/>
            <a:chExt cx="9144001" cy="6858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>
              <a:spLocks/>
            </p:cNvSpPr>
            <p:nvPr userDrawn="1"/>
          </p:nvSpPr>
          <p:spPr bwMode="auto">
            <a:xfrm>
              <a:off x="7543800" y="0"/>
              <a:ext cx="1600201" cy="2209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32" y="0"/>
                </a:cxn>
                <a:cxn ang="0">
                  <a:pos x="1432" y="3492"/>
                </a:cxn>
                <a:cxn ang="0">
                  <a:pos x="1419" y="3252"/>
                </a:cxn>
                <a:cxn ang="0">
                  <a:pos x="1406" y="3024"/>
                </a:cxn>
                <a:cxn ang="0">
                  <a:pos x="1393" y="2807"/>
                </a:cxn>
                <a:cxn ang="0">
                  <a:pos x="1379" y="2601"/>
                </a:cxn>
                <a:cxn ang="0">
                  <a:pos x="1364" y="2407"/>
                </a:cxn>
                <a:cxn ang="0">
                  <a:pos x="1348" y="2222"/>
                </a:cxn>
                <a:cxn ang="0">
                  <a:pos x="1330" y="2047"/>
                </a:cxn>
                <a:cxn ang="0">
                  <a:pos x="1311" y="1881"/>
                </a:cxn>
                <a:cxn ang="0">
                  <a:pos x="1291" y="1726"/>
                </a:cxn>
                <a:cxn ang="0">
                  <a:pos x="1268" y="1580"/>
                </a:cxn>
                <a:cxn ang="0">
                  <a:pos x="1245" y="1442"/>
                </a:cxn>
                <a:cxn ang="0">
                  <a:pos x="1218" y="1313"/>
                </a:cxn>
                <a:cxn ang="0">
                  <a:pos x="1190" y="1192"/>
                </a:cxn>
                <a:cxn ang="0">
                  <a:pos x="1158" y="1078"/>
                </a:cxn>
                <a:cxn ang="0">
                  <a:pos x="1125" y="973"/>
                </a:cxn>
                <a:cxn ang="0">
                  <a:pos x="1089" y="873"/>
                </a:cxn>
                <a:cxn ang="0">
                  <a:pos x="1049" y="781"/>
                </a:cxn>
                <a:cxn ang="0">
                  <a:pos x="1007" y="696"/>
                </a:cxn>
                <a:cxn ang="0">
                  <a:pos x="962" y="617"/>
                </a:cxn>
                <a:cxn ang="0">
                  <a:pos x="913" y="544"/>
                </a:cxn>
                <a:cxn ang="0">
                  <a:pos x="860" y="475"/>
                </a:cxn>
                <a:cxn ang="0">
                  <a:pos x="804" y="413"/>
                </a:cxn>
                <a:cxn ang="0">
                  <a:pos x="744" y="354"/>
                </a:cxn>
                <a:cxn ang="0">
                  <a:pos x="680" y="301"/>
                </a:cxn>
                <a:cxn ang="0">
                  <a:pos x="611" y="252"/>
                </a:cxn>
                <a:cxn ang="0">
                  <a:pos x="539" y="206"/>
                </a:cxn>
                <a:cxn ang="0">
                  <a:pos x="461" y="165"/>
                </a:cxn>
                <a:cxn ang="0">
                  <a:pos x="379" y="128"/>
                </a:cxn>
                <a:cxn ang="0">
                  <a:pos x="292" y="92"/>
                </a:cxn>
                <a:cxn ang="0">
                  <a:pos x="200" y="59"/>
                </a:cxn>
                <a:cxn ang="0">
                  <a:pos x="103" y="28"/>
                </a:cxn>
                <a:cxn ang="0">
                  <a:pos x="0" y="0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 userDrawn="1"/>
          </p:nvSpPr>
          <p:spPr bwMode="auto">
            <a:xfrm>
              <a:off x="3733800" y="5715000"/>
              <a:ext cx="5029200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8F03A-58E1-4ECA-9024-348A9A81A53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0" y="2855091"/>
            <a:ext cx="3581400" cy="4002909"/>
            <a:chOff x="0" y="2533588"/>
            <a:chExt cx="8022336" cy="8966516"/>
          </a:xfrm>
        </p:grpSpPr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0" y="2533588"/>
              <a:ext cx="4127500" cy="251459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0" y="4980432"/>
              <a:ext cx="3184026" cy="6519672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0" y="3371787"/>
              <a:ext cx="2895599" cy="2154237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1502664" y="5586916"/>
              <a:ext cx="6519672" cy="5913188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1155002" y="5801712"/>
              <a:ext cx="3420932" cy="5698392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Metallic/fabric geodesic dome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86000" y="6541502"/>
            <a:ext cx="6858000" cy="307777"/>
          </a:xfrm>
        </p:spPr>
        <p:txBody>
          <a:bodyPr/>
          <a:lstStyle/>
          <a:p>
            <a:r>
              <a:rPr lang="en-US" sz="1400" b="1" dirty="0"/>
              <a:t>Arne – </a:t>
            </a:r>
            <a:r>
              <a:rPr lang="en-US" sz="1400" b="1" dirty="0" err="1"/>
              <a:t>Klaudia</a:t>
            </a:r>
            <a:r>
              <a:rPr lang="en-US" sz="1400" b="1" dirty="0"/>
              <a:t> – Bogdan – Jairo - </a:t>
            </a:r>
            <a:r>
              <a:rPr lang="en-US" sz="1400" b="1" dirty="0" err="1"/>
              <a:t>Gergely</a:t>
            </a:r>
            <a:endParaRPr lang="en-US" sz="1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780928"/>
            <a:ext cx="4319016" cy="3240024"/>
          </a:xfrm>
          <a:prstGeom prst="rect">
            <a:avLst/>
          </a:prstGeom>
        </p:spPr>
      </p:pic>
      <p:sp>
        <p:nvSpPr>
          <p:cNvPr id="6" name="Subtitle 4"/>
          <p:cNvSpPr txBox="1">
            <a:spLocks/>
          </p:cNvSpPr>
          <p:nvPr/>
        </p:nvSpPr>
        <p:spPr>
          <a:xfrm>
            <a:off x="990600" y="1670446"/>
            <a:ext cx="6858000" cy="40011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Marshmallow Domes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Ethics and deontology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ctr"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Engineering Ethics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 Academic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Give credit to the original autor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References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Sales and Marketing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Truthful advertising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Reasonable price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pic>
        <p:nvPicPr>
          <p:cNvPr id="5" name="Picture 4" descr="16528309-Abstract-word-cloud-for-Engineering-ethics-with-related-tags-and-terms-Stock-Photo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2460" y="1232823"/>
            <a:ext cx="2391548" cy="2074460"/>
          </a:xfrm>
          <a:prstGeom prst="rect">
            <a:avLst/>
          </a:prstGeom>
        </p:spPr>
      </p:pic>
      <p:pic>
        <p:nvPicPr>
          <p:cNvPr id="6" name="Picture 5" descr="business_ethic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9504" y="3276276"/>
            <a:ext cx="3407296" cy="2476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7254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Ethics and deontology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Environmental Ethics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Easily recycable materials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Minimalize influence on the nature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Liability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pic>
        <p:nvPicPr>
          <p:cNvPr id="7" name="Picture 6" descr="o.34183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3408921"/>
            <a:ext cx="3252787" cy="292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7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Agenda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Problem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State of the art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Project management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Marketing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hu-HU" dirty="0"/>
              <a:t>Eco-efficiency and Measures for Sustainability </a:t>
            </a:r>
            <a:r>
              <a:rPr lang="nl-BE" dirty="0"/>
              <a:t>Ethics and deontology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Ethics and deontology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02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Choose between a V3 or V4 dome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Junction nodes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Automatic door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Automatic windows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21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State of the 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805883"/>
          </a:xfrm>
        </p:spPr>
        <p:txBody>
          <a:bodyPr anchor="ctr"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Designing a dome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Components: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Connections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Ventilation/Heating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Automatic windows/doors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BE" dirty="0"/>
              <a:t>Materials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nl-BE" dirty="0"/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pic>
        <p:nvPicPr>
          <p:cNvPr id="1026" name="Picture 2" descr="https://doowansnewsandevents.files.wordpress.com/2013/03/sciworks-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984808"/>
            <a:ext cx="4258816" cy="319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82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	Project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nl-BE" dirty="0"/>
              <a:t>Time &amp; People</a:t>
            </a:r>
          </a:p>
          <a:p>
            <a:pPr lvl="1"/>
            <a:r>
              <a:rPr lang="nl-BE" dirty="0"/>
              <a:t>Allocated tasks with deadlines for every team member</a:t>
            </a:r>
          </a:p>
          <a:p>
            <a:pPr>
              <a:lnSpc>
                <a:spcPct val="150000"/>
              </a:lnSpc>
            </a:pPr>
            <a:r>
              <a:rPr lang="nl-BE" dirty="0"/>
              <a:t>Cost</a:t>
            </a:r>
          </a:p>
          <a:p>
            <a:pPr lvl="1"/>
            <a:r>
              <a:rPr lang="nl-BE" dirty="0"/>
              <a:t>How do we manage our budget</a:t>
            </a:r>
          </a:p>
          <a:p>
            <a:pPr>
              <a:lnSpc>
                <a:spcPct val="150000"/>
              </a:lnSpc>
            </a:pPr>
            <a:r>
              <a:rPr lang="nl-BE" dirty="0"/>
              <a:t>Risk</a:t>
            </a:r>
          </a:p>
          <a:p>
            <a:pPr lvl="1"/>
            <a:r>
              <a:rPr lang="nl-BE" dirty="0"/>
              <a:t>Identified risk and possible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4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/>
              <a:t>Marketing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sp>
        <p:nvSpPr>
          <p:cNvPr id="5" name="3 Elipse"/>
          <p:cNvSpPr/>
          <p:nvPr/>
        </p:nvSpPr>
        <p:spPr>
          <a:xfrm>
            <a:off x="3851920" y="2708920"/>
            <a:ext cx="1584176" cy="144016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Marketing</a:t>
            </a:r>
          </a:p>
          <a:p>
            <a:pPr algn="ctr"/>
            <a:r>
              <a:rPr lang="es-E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Plan</a:t>
            </a:r>
          </a:p>
        </p:txBody>
      </p:sp>
      <p:cxnSp>
        <p:nvCxnSpPr>
          <p:cNvPr id="6" name="5 Conector recto"/>
          <p:cNvCxnSpPr>
            <a:stCxn id="5" idx="0"/>
          </p:cNvCxnSpPr>
          <p:nvPr/>
        </p:nvCxnSpPr>
        <p:spPr>
          <a:xfrm flipV="1">
            <a:off x="4644008" y="1700808"/>
            <a:ext cx="0" cy="100811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7" name="6 Elipse"/>
          <p:cNvSpPr/>
          <p:nvPr/>
        </p:nvSpPr>
        <p:spPr>
          <a:xfrm>
            <a:off x="3725906" y="260648"/>
            <a:ext cx="1836204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Who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  <a:p>
            <a:pPr algn="ctr"/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Our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objectives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as </a:t>
            </a:r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group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 </a:t>
            </a:r>
          </a:p>
          <a:p>
            <a:pPr algn="ctr"/>
            <a:r>
              <a:rPr lang="es-ES" sz="1400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Values</a:t>
            </a:r>
            <a:r>
              <a:rPr lang="es-ES" sz="1400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,…</a:t>
            </a: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8" name="8 Elipse"/>
          <p:cNvSpPr/>
          <p:nvPr/>
        </p:nvSpPr>
        <p:spPr>
          <a:xfrm>
            <a:off x="6588224" y="1412776"/>
            <a:ext cx="1836204" cy="18002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Where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  <a:p>
            <a:pPr algn="ctr"/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Location</a:t>
            </a:r>
            <a:r>
              <a:rPr lang="es-ES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analysis</a:t>
            </a:r>
            <a:r>
              <a:rPr lang="es-ES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</a:t>
            </a:r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competitors</a:t>
            </a:r>
            <a:r>
              <a:rPr lang="es-ES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,…</a:t>
            </a: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cxnSp>
        <p:nvCxnSpPr>
          <p:cNvPr id="9" name="10 Conector recto"/>
          <p:cNvCxnSpPr>
            <a:stCxn id="5" idx="7"/>
            <a:endCxn id="8" idx="2"/>
          </p:cNvCxnSpPr>
          <p:nvPr/>
        </p:nvCxnSpPr>
        <p:spPr>
          <a:xfrm flipV="1">
            <a:off x="5204099" y="2312876"/>
            <a:ext cx="1384125" cy="606951"/>
          </a:xfrm>
          <a:prstGeom prst="line">
            <a:avLst/>
          </a:prstGeom>
          <a:ln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14 Elipse"/>
          <p:cNvSpPr/>
          <p:nvPr/>
        </p:nvSpPr>
        <p:spPr>
          <a:xfrm>
            <a:off x="6588224" y="4149080"/>
            <a:ext cx="1836204" cy="18002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Where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going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Goals</a:t>
            </a:r>
            <a:r>
              <a:rPr lang="es-ES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11" name="18 Elipse"/>
          <p:cNvSpPr/>
          <p:nvPr/>
        </p:nvSpPr>
        <p:spPr>
          <a:xfrm>
            <a:off x="827584" y="4149080"/>
            <a:ext cx="1836204" cy="18002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How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going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to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get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it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Steps</a:t>
            </a:r>
            <a:r>
              <a:rPr lang="es-ES" sz="14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and </a:t>
            </a:r>
            <a:r>
              <a:rPr lang="es-ES" sz="14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costs</a:t>
            </a:r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12" name="19 Elipse"/>
          <p:cNvSpPr/>
          <p:nvPr/>
        </p:nvSpPr>
        <p:spPr>
          <a:xfrm>
            <a:off x="827584" y="1304764"/>
            <a:ext cx="1836204" cy="1800200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How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do </a:t>
            </a: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can </a:t>
            </a: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measure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it</a:t>
            </a:r>
            <a:r>
              <a:rPr lang="es-E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</a:p>
          <a:p>
            <a:pPr algn="ctr"/>
            <a:r>
              <a:rPr lang="es-ES" sz="1600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Budget</a:t>
            </a:r>
          </a:p>
          <a:p>
            <a:pPr algn="ctr"/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cxnSp>
        <p:nvCxnSpPr>
          <p:cNvPr id="13" name="22 Conector recto"/>
          <p:cNvCxnSpPr>
            <a:stCxn id="5" idx="5"/>
            <a:endCxn id="10" idx="2"/>
          </p:cNvCxnSpPr>
          <p:nvPr/>
        </p:nvCxnSpPr>
        <p:spPr>
          <a:xfrm>
            <a:off x="5204099" y="3938173"/>
            <a:ext cx="1384125" cy="1111007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28 Conector recto"/>
          <p:cNvCxnSpPr>
            <a:endCxn id="5" idx="4"/>
          </p:cNvCxnSpPr>
          <p:nvPr/>
        </p:nvCxnSpPr>
        <p:spPr>
          <a:xfrm flipV="1">
            <a:off x="4644008" y="4149080"/>
            <a:ext cx="0" cy="74747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32 Conector recto"/>
          <p:cNvCxnSpPr>
            <a:stCxn id="5" idx="3"/>
            <a:endCxn id="11" idx="6"/>
          </p:cNvCxnSpPr>
          <p:nvPr/>
        </p:nvCxnSpPr>
        <p:spPr>
          <a:xfrm flipH="1">
            <a:off x="2663788" y="3938173"/>
            <a:ext cx="1420129" cy="1111007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43 Conector recto"/>
          <p:cNvCxnSpPr>
            <a:stCxn id="5" idx="1"/>
            <a:endCxn id="12" idx="6"/>
          </p:cNvCxnSpPr>
          <p:nvPr/>
        </p:nvCxnSpPr>
        <p:spPr>
          <a:xfrm flipH="1" flipV="1">
            <a:off x="2663788" y="2204864"/>
            <a:ext cx="1420129" cy="71496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-30883" y="6529484"/>
            <a:ext cx="8229600" cy="4525963"/>
          </a:xfrm>
        </p:spPr>
        <p:txBody>
          <a:bodyPr/>
          <a:lstStyle/>
          <a:p>
            <a:endParaRPr lang="nl-BE" dirty="0"/>
          </a:p>
        </p:txBody>
      </p:sp>
      <p:sp>
        <p:nvSpPr>
          <p:cNvPr id="46" name="15 Elipse"/>
          <p:cNvSpPr/>
          <p:nvPr/>
        </p:nvSpPr>
        <p:spPr>
          <a:xfrm>
            <a:off x="3725906" y="4896552"/>
            <a:ext cx="1836204" cy="18002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How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we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going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?</a:t>
            </a:r>
            <a:endParaRPr lang="es-ES" sz="1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es-ES" sz="1600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Strategies</a:t>
            </a:r>
            <a:endParaRPr lang="es-ES" sz="16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 algn="ctr"/>
            <a:endParaRPr lang="es-ES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9815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19" name="6 Rectángulo redondeado"/>
          <p:cNvSpPr/>
          <p:nvPr/>
        </p:nvSpPr>
        <p:spPr>
          <a:xfrm>
            <a:off x="164680" y="3501008"/>
            <a:ext cx="4248472" cy="316835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  <a:p>
            <a:pPr algn="ctr"/>
            <a:endParaRPr lang="es-ES" dirty="0"/>
          </a:p>
        </p:txBody>
      </p:sp>
      <p:sp>
        <p:nvSpPr>
          <p:cNvPr id="20" name="8 Rectángulo redondeado"/>
          <p:cNvSpPr/>
          <p:nvPr/>
        </p:nvSpPr>
        <p:spPr>
          <a:xfrm>
            <a:off x="164680" y="188640"/>
            <a:ext cx="4248472" cy="31683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i="1" u="sng" dirty="0"/>
          </a:p>
          <a:p>
            <a:pPr algn="ctr"/>
            <a:endParaRPr lang="en-GB" i="1" u="sng" dirty="0"/>
          </a:p>
          <a:p>
            <a:pPr algn="ctr"/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Baskerville Old Face" panose="02020602080505020303" pitchFamily="18" charset="0"/>
            </a:endParaRPr>
          </a:p>
          <a:p>
            <a:pPr algn="ctr"/>
            <a:endParaRPr lang="en-GB" dirty="0"/>
          </a:p>
          <a:p>
            <a:pPr algn="ctr"/>
            <a:endParaRPr lang="es-ES" dirty="0"/>
          </a:p>
          <a:p>
            <a:pPr algn="ctr"/>
            <a:endParaRPr lang="es-ES" dirty="0"/>
          </a:p>
        </p:txBody>
      </p:sp>
      <p:sp>
        <p:nvSpPr>
          <p:cNvPr id="21" name="9 Rectángulo redondeado"/>
          <p:cNvSpPr/>
          <p:nvPr/>
        </p:nvSpPr>
        <p:spPr>
          <a:xfrm>
            <a:off x="4690832" y="3512416"/>
            <a:ext cx="4248472" cy="316835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10 Rectángulo redondeado"/>
          <p:cNvSpPr/>
          <p:nvPr/>
        </p:nvSpPr>
        <p:spPr>
          <a:xfrm>
            <a:off x="4690832" y="188640"/>
            <a:ext cx="4248472" cy="316835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Company </a:t>
            </a:r>
            <a:r>
              <a:rPr lang="es-E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is</a:t>
            </a: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 </a:t>
            </a:r>
            <a:r>
              <a:rPr lang="es-E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start</a:t>
            </a: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-up.</a:t>
            </a:r>
          </a:p>
          <a:p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Limited budget.</a:t>
            </a:r>
          </a:p>
          <a:p>
            <a:endParaRPr lang="es-E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 </a:t>
            </a:r>
            <a:r>
              <a:rPr lang="es-E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experience</a:t>
            </a:r>
            <a:r>
              <a:rPr lang="es-E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</p:txBody>
      </p:sp>
      <p:sp>
        <p:nvSpPr>
          <p:cNvPr id="23" name="11 CuadroTexto"/>
          <p:cNvSpPr txBox="1"/>
          <p:nvPr/>
        </p:nvSpPr>
        <p:spPr>
          <a:xfrm>
            <a:off x="5065914" y="369708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  <a:cs typeface="Arial" panose="020B0604020202020204" pitchFamily="34" charset="0"/>
              </a:rPr>
              <a:t>Treaths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anose="020A0402060406010301" pitchFamily="18" charset="0"/>
              <a:cs typeface="Arial" panose="020B0604020202020204" pitchFamily="34" charset="0"/>
            </a:endParaRPr>
          </a:p>
        </p:txBody>
      </p:sp>
      <p:sp>
        <p:nvSpPr>
          <p:cNvPr id="24" name="12 CuadroTexto"/>
          <p:cNvSpPr txBox="1"/>
          <p:nvPr/>
        </p:nvSpPr>
        <p:spPr>
          <a:xfrm>
            <a:off x="560724" y="3697082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  <a:cs typeface="Arial" panose="020B0604020202020204" pitchFamily="34" charset="0"/>
              </a:rPr>
              <a:t>Opportunities</a:t>
            </a:r>
            <a:endPara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anose="020A0402060406010301" pitchFamily="18" charset="0"/>
              <a:cs typeface="Arial" panose="020B0604020202020204" pitchFamily="34" charset="0"/>
            </a:endParaRPr>
          </a:p>
        </p:txBody>
      </p:sp>
      <p:sp>
        <p:nvSpPr>
          <p:cNvPr id="25" name="13 CuadroTexto"/>
          <p:cNvSpPr txBox="1"/>
          <p:nvPr/>
        </p:nvSpPr>
        <p:spPr>
          <a:xfrm>
            <a:off x="5086876" y="40466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  <a:cs typeface="Arial" panose="020B0604020202020204" pitchFamily="34" charset="0"/>
              </a:rPr>
              <a:t>weaknessess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anose="020A0402060406010301" pitchFamily="18" charset="0"/>
              <a:cs typeface="Arial" panose="020B0604020202020204" pitchFamily="34" charset="0"/>
            </a:endParaRPr>
          </a:p>
        </p:txBody>
      </p:sp>
      <p:sp>
        <p:nvSpPr>
          <p:cNvPr id="26" name="14 CuadroTexto"/>
          <p:cNvSpPr txBox="1"/>
          <p:nvPr/>
        </p:nvSpPr>
        <p:spPr>
          <a:xfrm>
            <a:off x="539555" y="40466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stellar" panose="020A0402060406010301" pitchFamily="18" charset="0"/>
                <a:cs typeface="Arial" panose="020B0604020202020204" pitchFamily="34" charset="0"/>
              </a:rPr>
              <a:t>Strengths</a:t>
            </a:r>
            <a:endParaRPr lang="es-E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stellar" panose="020A0402060406010301" pitchFamily="18" charset="0"/>
              <a:cs typeface="Arial" panose="020B0604020202020204" pitchFamily="34" charset="0"/>
            </a:endParaRPr>
          </a:p>
        </p:txBody>
      </p:sp>
      <p:sp>
        <p:nvSpPr>
          <p:cNvPr id="27" name="15 Elipse"/>
          <p:cNvSpPr/>
          <p:nvPr/>
        </p:nvSpPr>
        <p:spPr>
          <a:xfrm>
            <a:off x="3549056" y="2642353"/>
            <a:ext cx="1728192" cy="166684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SWOT</a:t>
            </a:r>
          </a:p>
          <a:p>
            <a:pPr algn="ctr"/>
            <a:r>
              <a:rPr lang="es-E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Analysis</a:t>
            </a:r>
            <a:endParaRPr lang="es-E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8" name="20 Imagen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79712" y="1484784"/>
            <a:ext cx="2334578" cy="1743638"/>
          </a:xfrm>
          <a:prstGeom prst="rect">
            <a:avLst/>
          </a:prstGeom>
        </p:spPr>
      </p:pic>
      <p:sp>
        <p:nvSpPr>
          <p:cNvPr id="29" name="16 CuadroTexto"/>
          <p:cNvSpPr txBox="1"/>
          <p:nvPr/>
        </p:nvSpPr>
        <p:spPr>
          <a:xfrm>
            <a:off x="312120" y="1052736"/>
            <a:ext cx="44644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Dynamic and multidisciplinary employees.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Innovative product.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Our company is customer-oriented.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“Green” mentality implemented.</a:t>
            </a:r>
          </a:p>
          <a:p>
            <a:endParaRPr lang="es-ES" dirty="0"/>
          </a:p>
        </p:txBody>
      </p:sp>
      <p:pic>
        <p:nvPicPr>
          <p:cNvPr id="30" name="22 Imagen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2169">
            <a:off x="6935587" y="1739336"/>
            <a:ext cx="1928748" cy="1293869"/>
          </a:xfrm>
          <a:prstGeom prst="rect">
            <a:avLst/>
          </a:prstGeom>
        </p:spPr>
      </p:pic>
      <p:pic>
        <p:nvPicPr>
          <p:cNvPr id="31" name="Picture 16" descr="https://eticaydesarrollo.wikispaces.com/file/view/o2.jpg/244408781/o2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4368" y="4757774"/>
            <a:ext cx="1682719" cy="173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23 CuadroTexto"/>
          <p:cNvSpPr txBox="1"/>
          <p:nvPr/>
        </p:nvSpPr>
        <p:spPr>
          <a:xfrm>
            <a:off x="312120" y="4149080"/>
            <a:ext cx="400217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New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technology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endParaRPr lang="es-E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There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are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not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big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competitors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in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our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location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endParaRPr lang="es-E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Consumer-oriented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society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Leisure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time: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product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can be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easily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1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sold</a:t>
            </a:r>
            <a:r>
              <a:rPr lang="es-E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.</a:t>
            </a:r>
          </a:p>
          <a:p>
            <a:endParaRPr lang="es-ES" dirty="0">
              <a:solidFill>
                <a:schemeClr val="bg1"/>
              </a:solidFill>
            </a:endParaRPr>
          </a:p>
        </p:txBody>
      </p:sp>
      <p:pic>
        <p:nvPicPr>
          <p:cNvPr id="33" name="Picture 18" descr="http://images2.wikia.nocookie.net/__cb20120104172735/ageofempires/es/images/4/41/Signo_de_exclamaci%C3%B3n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LineDraw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129" y="5124159"/>
            <a:ext cx="1458131" cy="128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24 CuadroTexto"/>
          <p:cNvSpPr txBox="1"/>
          <p:nvPr/>
        </p:nvSpPr>
        <p:spPr>
          <a:xfrm>
            <a:off x="4921898" y="4149080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Do-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it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-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yourself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mentality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Permission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to 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build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our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product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</a:t>
            </a:r>
          </a:p>
          <a:p>
            <a:endParaRPr lang="es-E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Economical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crisis</a:t>
            </a:r>
            <a:r>
              <a:rPr lang="es-E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.</a:t>
            </a:r>
          </a:p>
          <a:p>
            <a:endParaRPr lang="es-E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076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/>
              <a:t>Eco-efficiency and Measures for Sustainability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r>
              <a:rPr lang="hu-HU" dirty="0"/>
              <a:t>Spare space and materials, save energy and money</a:t>
            </a:r>
          </a:p>
          <a:p>
            <a:r>
              <a:rPr lang="hu-HU" dirty="0"/>
              <a:t>Solar electric power</a:t>
            </a:r>
          </a:p>
          <a:p>
            <a:endParaRPr lang="nl-B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9762" y="5782012"/>
            <a:ext cx="1404238" cy="1053426"/>
          </a:xfrm>
          <a:prstGeom prst="rect">
            <a:avLst/>
          </a:prstGeom>
        </p:spPr>
      </p:pic>
      <p:pic>
        <p:nvPicPr>
          <p:cNvPr id="5" name="Picture 3" descr="C:\Users\pc1\Desktop\EPS\solar-energy-generati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36912"/>
            <a:ext cx="4338329" cy="4365104"/>
          </a:xfrm>
          <a:prstGeom prst="rect">
            <a:avLst/>
          </a:prstGeom>
          <a:noFill/>
        </p:spPr>
      </p:pic>
      <p:pic>
        <p:nvPicPr>
          <p:cNvPr id="6" name="Picture 2" descr="C:\Users\pc1\Desktop\EPS\how_solar_works_940x9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2116" y="2276872"/>
            <a:ext cx="4932040" cy="4581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0558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i="1" dirty="0"/>
              <a:t>Eco-efficiency and Measures for Sustainability</a:t>
            </a:r>
            <a:endParaRPr lang="nl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 anchor="t"/>
          <a:lstStyle/>
          <a:p>
            <a:r>
              <a:rPr lang="hu-HU" dirty="0"/>
              <a:t>Life Cycle Analysis</a:t>
            </a:r>
          </a:p>
          <a:p>
            <a:endParaRPr lang="nl-BE" dirty="0"/>
          </a:p>
        </p:txBody>
      </p:sp>
      <p:pic>
        <p:nvPicPr>
          <p:cNvPr id="7" name="Picture 5" descr="C:\Users\pc1\Downloads\imageEAGrap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908720"/>
            <a:ext cx="3649588" cy="3223802"/>
          </a:xfrm>
          <a:prstGeom prst="rect">
            <a:avLst/>
          </a:prstGeom>
          <a:noFill/>
        </p:spPr>
      </p:pic>
      <p:pic>
        <p:nvPicPr>
          <p:cNvPr id="8" name="Picture 6" descr="C:\Users\pc1\Desktop\EPS\eletciklus-elemzes-lca-oko-pack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501008"/>
            <a:ext cx="9036496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1820193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design slid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06B6EB-8CCB-429C-9D3B-EA09378A397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design slides (Green Wave design)</Template>
  <TotalTime>1716</TotalTime>
  <Words>276</Words>
  <Application>Microsoft Office PowerPoint</Application>
  <PresentationFormat>On-screen Show (4:3)</PresentationFormat>
  <Paragraphs>152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Baskerville Old Face</vt:lpstr>
      <vt:lpstr>Calibri</vt:lpstr>
      <vt:lpstr>Castellar</vt:lpstr>
      <vt:lpstr>Business design slide</vt:lpstr>
      <vt:lpstr>Metallic/fabric geodesic dome</vt:lpstr>
      <vt:lpstr>Agenda </vt:lpstr>
      <vt:lpstr>Problems</vt:lpstr>
      <vt:lpstr>State of the art</vt:lpstr>
      <vt:lpstr> Project management</vt:lpstr>
      <vt:lpstr>Marketing</vt:lpstr>
      <vt:lpstr>PowerPoint Presentation</vt:lpstr>
      <vt:lpstr>Eco-efficiency and Measures for Sustainability</vt:lpstr>
      <vt:lpstr>Eco-efficiency and Measures for Sustainability</vt:lpstr>
      <vt:lpstr>Ethics and deontology</vt:lpstr>
      <vt:lpstr>Ethics and deontology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Metallic/fabric geodesic dome</dc:title>
  <dc:creator>Arne speckstadt</dc:creator>
  <cp:keywords/>
  <cp:lastModifiedBy>Arne speckstadt</cp:lastModifiedBy>
  <cp:revision>15</cp:revision>
  <dcterms:created xsi:type="dcterms:W3CDTF">2016-04-15T11:50:37Z</dcterms:created>
  <dcterms:modified xsi:type="dcterms:W3CDTF">2016-04-16T21:59:15Z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TC103853789990</vt:lpwstr>
  </property>
</Properties>
</file>