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08" autoAdjust="0"/>
  </p:normalViewPr>
  <p:slideViewPr>
    <p:cSldViewPr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Metallic/fabric geodesic dome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0" y="6541502"/>
            <a:ext cx="6858000" cy="307777"/>
          </a:xfrm>
        </p:spPr>
        <p:txBody>
          <a:bodyPr/>
          <a:lstStyle/>
          <a:p>
            <a:r>
              <a:rPr lang="en-US" sz="1400" b="1" dirty="0"/>
              <a:t>Arne – </a:t>
            </a:r>
            <a:r>
              <a:rPr lang="en-US" sz="1400" b="1" dirty="0" err="1"/>
              <a:t>Klaudia</a:t>
            </a:r>
            <a:r>
              <a:rPr lang="en-US" sz="1400" b="1" dirty="0"/>
              <a:t> – Bogdan – Jairo - </a:t>
            </a:r>
            <a:r>
              <a:rPr lang="en-US" sz="1400" b="1" dirty="0" err="1"/>
              <a:t>Gergely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319016" cy="3240024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990600" y="1670446"/>
            <a:ext cx="68580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Marshmallow Domes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Ethics and deontology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Engineering Ethics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 Academic Ethics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Give credit to the original autor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References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Sales and Marketing Ethics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Truthful advertising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Reasonable price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pic>
        <p:nvPicPr>
          <p:cNvPr id="5" name="Picture 4" descr="16528309-Abstract-word-cloud-for-Engineering-ethics-with-related-tags-and-terms-Stock-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460" y="1232823"/>
            <a:ext cx="2391548" cy="2074460"/>
          </a:xfrm>
          <a:prstGeom prst="rect">
            <a:avLst/>
          </a:prstGeom>
        </p:spPr>
      </p:pic>
      <p:pic>
        <p:nvPicPr>
          <p:cNvPr id="6" name="Picture 5" descr="business_ethic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504" y="3276276"/>
            <a:ext cx="3407296" cy="24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2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Ethics and deontology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Environmental Ethics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Easily recycable materials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Minimalize influence on the nature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Liability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pic>
        <p:nvPicPr>
          <p:cNvPr id="7" name="Picture 6" descr="o.3418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408921"/>
            <a:ext cx="3252787" cy="29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7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Agenda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Problem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State of the art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Project management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Marketing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Eco-efficiency and Measures for Sustainability </a:t>
            </a:r>
            <a:r>
              <a:rPr lang="nl-BE" dirty="0"/>
              <a:t>Ethics and deontology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Ethics and deontology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0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Choose between a V3 or V4 dome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Junction nodes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Automatic door</a:t>
            </a: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Automatic windows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80588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Designing a dome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Components: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Connections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Ventilation/Heating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Automatic windows/doors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BE" dirty="0"/>
              <a:t>Materials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nl-BE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pic>
        <p:nvPicPr>
          <p:cNvPr id="1026" name="Picture 2" descr="https://doowansnewsandevents.files.wordpress.com/2013/03/sciworks-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4808"/>
            <a:ext cx="4258816" cy="31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2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	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nl-BE" dirty="0"/>
              <a:t>Time &amp; People</a:t>
            </a:r>
          </a:p>
          <a:p>
            <a:pPr lvl="1"/>
            <a:r>
              <a:rPr lang="nl-BE" dirty="0"/>
              <a:t>Allocated tasks with deadlines for every team member</a:t>
            </a:r>
          </a:p>
          <a:p>
            <a:pPr>
              <a:lnSpc>
                <a:spcPct val="150000"/>
              </a:lnSpc>
            </a:pPr>
            <a:r>
              <a:rPr lang="nl-BE" dirty="0"/>
              <a:t>Cost</a:t>
            </a:r>
          </a:p>
          <a:p>
            <a:pPr lvl="1"/>
            <a:r>
              <a:rPr lang="nl-BE" dirty="0"/>
              <a:t>How do we manage our budget</a:t>
            </a:r>
          </a:p>
          <a:p>
            <a:pPr>
              <a:lnSpc>
                <a:spcPct val="150000"/>
              </a:lnSpc>
            </a:pPr>
            <a:r>
              <a:rPr lang="nl-BE" dirty="0"/>
              <a:t>Risk</a:t>
            </a:r>
          </a:p>
          <a:p>
            <a:pPr lvl="1"/>
            <a:r>
              <a:rPr lang="nl-BE" dirty="0"/>
              <a:t>Identified risk and possible solutions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8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Marketing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sp>
        <p:nvSpPr>
          <p:cNvPr id="5" name="3 Elipse"/>
          <p:cNvSpPr/>
          <p:nvPr/>
        </p:nvSpPr>
        <p:spPr>
          <a:xfrm>
            <a:off x="3851920" y="2708920"/>
            <a:ext cx="1584176" cy="1440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Marketing</a:t>
            </a:r>
          </a:p>
          <a:p>
            <a:pPr algn="ctr"/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Plan</a:t>
            </a:r>
          </a:p>
        </p:txBody>
      </p:sp>
      <p:cxnSp>
        <p:nvCxnSpPr>
          <p:cNvPr id="6" name="5 Conector recto"/>
          <p:cNvCxnSpPr>
            <a:stCxn id="5" idx="0"/>
          </p:cNvCxnSpPr>
          <p:nvPr/>
        </p:nvCxnSpPr>
        <p:spPr>
          <a:xfrm flipV="1">
            <a:off x="4644008" y="1700808"/>
            <a:ext cx="0" cy="100811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6 Elipse"/>
          <p:cNvSpPr/>
          <p:nvPr/>
        </p:nvSpPr>
        <p:spPr>
          <a:xfrm>
            <a:off x="3725906" y="260648"/>
            <a:ext cx="183620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Who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ctr"/>
            <a:r>
              <a:rPr lang="es-E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s-ES" sz="1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objectives</a:t>
            </a:r>
            <a:r>
              <a:rPr lang="es-ES" sz="1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as </a:t>
            </a:r>
            <a:r>
              <a:rPr lang="es-E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group</a:t>
            </a:r>
            <a:r>
              <a:rPr lang="es-ES" sz="1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</a:t>
            </a:r>
          </a:p>
          <a:p>
            <a:pPr algn="ctr"/>
            <a:r>
              <a:rPr lang="es-E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Values</a:t>
            </a:r>
            <a:r>
              <a:rPr lang="es-ES" sz="14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,…</a:t>
            </a: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8" name="8 Elipse"/>
          <p:cNvSpPr/>
          <p:nvPr/>
        </p:nvSpPr>
        <p:spPr>
          <a:xfrm>
            <a:off x="6588224" y="1412776"/>
            <a:ext cx="1836204" cy="1800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ctr"/>
            <a:r>
              <a:rPr lang="es-E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Location</a:t>
            </a:r>
            <a:r>
              <a:rPr lang="es-E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analysis</a:t>
            </a:r>
            <a:r>
              <a:rPr lang="es-E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s-E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competitors</a:t>
            </a:r>
            <a:r>
              <a:rPr lang="es-E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,…</a:t>
            </a: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cxnSp>
        <p:nvCxnSpPr>
          <p:cNvPr id="9" name="10 Conector recto"/>
          <p:cNvCxnSpPr>
            <a:stCxn id="5" idx="7"/>
            <a:endCxn id="8" idx="2"/>
          </p:cNvCxnSpPr>
          <p:nvPr/>
        </p:nvCxnSpPr>
        <p:spPr>
          <a:xfrm flipV="1">
            <a:off x="5204099" y="2312876"/>
            <a:ext cx="1384125" cy="606951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14 Elipse"/>
          <p:cNvSpPr/>
          <p:nvPr/>
        </p:nvSpPr>
        <p:spPr>
          <a:xfrm>
            <a:off x="6588224" y="4149080"/>
            <a:ext cx="1836204" cy="1800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Where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going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Goals</a:t>
            </a:r>
            <a:r>
              <a:rPr lang="es-E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18 Elipse"/>
          <p:cNvSpPr/>
          <p:nvPr/>
        </p:nvSpPr>
        <p:spPr>
          <a:xfrm>
            <a:off x="827584" y="4149080"/>
            <a:ext cx="1836204" cy="1800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going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get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Steps</a:t>
            </a:r>
            <a:r>
              <a:rPr lang="es-ES" sz="1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s-ES" sz="14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costs</a:t>
            </a:r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12" name="19 Elipse"/>
          <p:cNvSpPr/>
          <p:nvPr/>
        </p:nvSpPr>
        <p:spPr>
          <a:xfrm>
            <a:off x="827584" y="1304764"/>
            <a:ext cx="1836204" cy="18002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do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can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measure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s-E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pPr algn="ctr"/>
            <a:r>
              <a:rPr lang="es-ES" sz="16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Budget</a:t>
            </a:r>
          </a:p>
          <a:p>
            <a:pPr algn="ctr"/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cxnSp>
        <p:nvCxnSpPr>
          <p:cNvPr id="13" name="22 Conector recto"/>
          <p:cNvCxnSpPr>
            <a:stCxn id="5" idx="5"/>
            <a:endCxn id="10" idx="2"/>
          </p:cNvCxnSpPr>
          <p:nvPr/>
        </p:nvCxnSpPr>
        <p:spPr>
          <a:xfrm>
            <a:off x="5204099" y="3938173"/>
            <a:ext cx="1384125" cy="111100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28 Conector recto"/>
          <p:cNvCxnSpPr>
            <a:endCxn id="5" idx="4"/>
          </p:cNvCxnSpPr>
          <p:nvPr/>
        </p:nvCxnSpPr>
        <p:spPr>
          <a:xfrm flipV="1">
            <a:off x="4644008" y="4149080"/>
            <a:ext cx="0" cy="7474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32 Conector recto"/>
          <p:cNvCxnSpPr>
            <a:stCxn id="5" idx="3"/>
            <a:endCxn id="11" idx="6"/>
          </p:cNvCxnSpPr>
          <p:nvPr/>
        </p:nvCxnSpPr>
        <p:spPr>
          <a:xfrm flipH="1">
            <a:off x="2663788" y="3938173"/>
            <a:ext cx="1420129" cy="111100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43 Conector recto"/>
          <p:cNvCxnSpPr>
            <a:stCxn id="5" idx="1"/>
            <a:endCxn id="12" idx="6"/>
          </p:cNvCxnSpPr>
          <p:nvPr/>
        </p:nvCxnSpPr>
        <p:spPr>
          <a:xfrm flipH="1" flipV="1">
            <a:off x="2663788" y="2204864"/>
            <a:ext cx="1420129" cy="71496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-30883" y="6529484"/>
            <a:ext cx="8229600" cy="4525963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6" name="15 Elipse"/>
          <p:cNvSpPr/>
          <p:nvPr/>
        </p:nvSpPr>
        <p:spPr>
          <a:xfrm>
            <a:off x="3725906" y="4896552"/>
            <a:ext cx="1836204" cy="18002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going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es-ES" sz="1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s-ES" sz="16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Strategies</a:t>
            </a:r>
            <a:endParaRPr lang="es-ES" sz="16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/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981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9" name="6 Rectángulo redondeado"/>
          <p:cNvSpPr/>
          <p:nvPr/>
        </p:nvSpPr>
        <p:spPr>
          <a:xfrm>
            <a:off x="164680" y="3501008"/>
            <a:ext cx="4248472" cy="316835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algn="ctr"/>
            <a:endParaRPr lang="es-ES" dirty="0"/>
          </a:p>
        </p:txBody>
      </p:sp>
      <p:sp>
        <p:nvSpPr>
          <p:cNvPr id="20" name="8 Rectángulo redondeado"/>
          <p:cNvSpPr/>
          <p:nvPr/>
        </p:nvSpPr>
        <p:spPr>
          <a:xfrm>
            <a:off x="164680" y="188640"/>
            <a:ext cx="4248472" cy="3168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u="sng" dirty="0"/>
          </a:p>
          <a:p>
            <a:pPr algn="ctr"/>
            <a:endParaRPr lang="en-GB" i="1" u="sng" dirty="0"/>
          </a:p>
          <a:p>
            <a:pPr algn="ctr"/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Baskerville Old Face" panose="02020602080505020303" pitchFamily="18" charset="0"/>
            </a:endParaRPr>
          </a:p>
          <a:p>
            <a:pPr algn="ctr"/>
            <a:endParaRPr lang="en-GB" dirty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21" name="9 Rectángulo redondeado"/>
          <p:cNvSpPr/>
          <p:nvPr/>
        </p:nvSpPr>
        <p:spPr>
          <a:xfrm>
            <a:off x="4690832" y="3512416"/>
            <a:ext cx="4248472" cy="3168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10 Rectángulo redondeado"/>
          <p:cNvSpPr/>
          <p:nvPr/>
        </p:nvSpPr>
        <p:spPr>
          <a:xfrm>
            <a:off x="4690832" y="188640"/>
            <a:ext cx="4248472" cy="31683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Company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start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-up.</a:t>
            </a:r>
          </a:p>
          <a:p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Limited budget.</a:t>
            </a:r>
          </a:p>
          <a:p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 </a:t>
            </a:r>
            <a:r>
              <a:rPr lang="es-E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experience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23" name="11 CuadroTexto"/>
          <p:cNvSpPr txBox="1"/>
          <p:nvPr/>
        </p:nvSpPr>
        <p:spPr>
          <a:xfrm>
            <a:off x="5065914" y="36970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Arial" panose="020B0604020202020204" pitchFamily="34" charset="0"/>
              </a:rPr>
              <a:t>Treaths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  <p:sp>
        <p:nvSpPr>
          <p:cNvPr id="24" name="12 CuadroTexto"/>
          <p:cNvSpPr txBox="1"/>
          <p:nvPr/>
        </p:nvSpPr>
        <p:spPr>
          <a:xfrm>
            <a:off x="560724" y="369708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Arial" panose="020B0604020202020204" pitchFamily="34" charset="0"/>
              </a:rPr>
              <a:t>Opportunities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  <p:sp>
        <p:nvSpPr>
          <p:cNvPr id="25" name="13 CuadroTexto"/>
          <p:cNvSpPr txBox="1"/>
          <p:nvPr/>
        </p:nvSpPr>
        <p:spPr>
          <a:xfrm>
            <a:off x="5086876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Arial" panose="020B0604020202020204" pitchFamily="34" charset="0"/>
              </a:rPr>
              <a:t>weaknessess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  <p:sp>
        <p:nvSpPr>
          <p:cNvPr id="26" name="14 CuadroTexto"/>
          <p:cNvSpPr txBox="1"/>
          <p:nvPr/>
        </p:nvSpPr>
        <p:spPr>
          <a:xfrm>
            <a:off x="539555" y="40466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anose="020A0402060406010301" pitchFamily="18" charset="0"/>
                <a:cs typeface="Arial" panose="020B0604020202020204" pitchFamily="34" charset="0"/>
              </a:rPr>
              <a:t>Strengths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  <a:cs typeface="Arial" panose="020B0604020202020204" pitchFamily="34" charset="0"/>
            </a:endParaRPr>
          </a:p>
        </p:txBody>
      </p:sp>
      <p:sp>
        <p:nvSpPr>
          <p:cNvPr id="27" name="15 Elipse"/>
          <p:cNvSpPr/>
          <p:nvPr/>
        </p:nvSpPr>
        <p:spPr>
          <a:xfrm>
            <a:off x="3549056" y="2642353"/>
            <a:ext cx="1728192" cy="16668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SWOT</a:t>
            </a:r>
          </a:p>
          <a:p>
            <a:pPr algn="ctr"/>
            <a:r>
              <a:rPr lang="es-E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Analysis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8" name="20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9712" y="1484784"/>
            <a:ext cx="2334578" cy="1743638"/>
          </a:xfrm>
          <a:prstGeom prst="rect">
            <a:avLst/>
          </a:prstGeom>
        </p:spPr>
      </p:pic>
      <p:sp>
        <p:nvSpPr>
          <p:cNvPr id="29" name="16 CuadroTexto"/>
          <p:cNvSpPr txBox="1"/>
          <p:nvPr/>
        </p:nvSpPr>
        <p:spPr>
          <a:xfrm>
            <a:off x="312120" y="1052736"/>
            <a:ext cx="4464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Dynamic and multidisciplinary employees.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Innovative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 company is customer-oriented.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“Green” mentality implemented.</a:t>
            </a:r>
          </a:p>
          <a:p>
            <a:endParaRPr lang="es-ES" dirty="0"/>
          </a:p>
        </p:txBody>
      </p:sp>
      <p:pic>
        <p:nvPicPr>
          <p:cNvPr id="30" name="22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169">
            <a:off x="6935587" y="1739336"/>
            <a:ext cx="1928748" cy="1293869"/>
          </a:xfrm>
          <a:prstGeom prst="rect">
            <a:avLst/>
          </a:prstGeom>
        </p:spPr>
      </p:pic>
      <p:pic>
        <p:nvPicPr>
          <p:cNvPr id="31" name="Picture 16" descr="https://eticaydesarrollo.wikispaces.com/file/view/o2.jpg/244408781/o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8" y="4757774"/>
            <a:ext cx="1682719" cy="173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23 CuadroTexto"/>
          <p:cNvSpPr txBox="1"/>
          <p:nvPr/>
        </p:nvSpPr>
        <p:spPr>
          <a:xfrm>
            <a:off x="312120" y="4149080"/>
            <a:ext cx="400217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New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technology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are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big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competitors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in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location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Consumer-oriented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society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Leisure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time: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can be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easily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sold</a:t>
            </a:r>
            <a:r>
              <a:rPr lang="es-E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3" name="Picture 18" descr="http://images2.wikia.nocookie.net/__cb20120104172735/ageofempires/es/images/4/41/Signo_de_exclamaci%C3%B3n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29" y="5124159"/>
            <a:ext cx="1458131" cy="12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24 CuadroTexto"/>
          <p:cNvSpPr txBox="1"/>
          <p:nvPr/>
        </p:nvSpPr>
        <p:spPr>
          <a:xfrm>
            <a:off x="4921898" y="4149080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Do-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yourself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mentality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Permission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build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our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product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Economical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crisis</a:t>
            </a:r>
            <a:r>
              <a:rPr lang="es-E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07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/>
              <a:t>Eco-efficiency and Measures for Sustainability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t"/>
          <a:lstStyle/>
          <a:p>
            <a:r>
              <a:rPr lang="hu-HU" dirty="0"/>
              <a:t>Spare space and materials, save energy and money</a:t>
            </a:r>
          </a:p>
          <a:p>
            <a:r>
              <a:rPr lang="hu-HU" dirty="0"/>
              <a:t>Solar electric power</a:t>
            </a:r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62" y="5782012"/>
            <a:ext cx="1404238" cy="1053426"/>
          </a:xfrm>
          <a:prstGeom prst="rect">
            <a:avLst/>
          </a:prstGeom>
        </p:spPr>
      </p:pic>
      <p:pic>
        <p:nvPicPr>
          <p:cNvPr id="5" name="Picture 3" descr="C:\Users\pc1\Desktop\EPS\solar-energy-gene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4338329" cy="4365104"/>
          </a:xfrm>
          <a:prstGeom prst="rect">
            <a:avLst/>
          </a:prstGeom>
          <a:noFill/>
        </p:spPr>
      </p:pic>
      <p:pic>
        <p:nvPicPr>
          <p:cNvPr id="6" name="Picture 2" descr="C:\Users\pc1\Desktop\EPS\how_solar_works_940x9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116" y="2276872"/>
            <a:ext cx="4932040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055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i="1" dirty="0"/>
              <a:t>Eco-efficiency and Measures for Sustainability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 anchor="t"/>
          <a:lstStyle/>
          <a:p>
            <a:r>
              <a:rPr lang="hu-HU" dirty="0"/>
              <a:t>Life Cycle Analysis</a:t>
            </a:r>
          </a:p>
          <a:p>
            <a:endParaRPr lang="nl-BE" dirty="0"/>
          </a:p>
        </p:txBody>
      </p:sp>
      <p:pic>
        <p:nvPicPr>
          <p:cNvPr id="7" name="Picture 5" descr="C:\Users\pc1\Downloads\imageEA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649588" cy="3223802"/>
          </a:xfrm>
          <a:prstGeom prst="rect">
            <a:avLst/>
          </a:prstGeom>
          <a:noFill/>
        </p:spPr>
      </p:pic>
      <p:pic>
        <p:nvPicPr>
          <p:cNvPr id="8" name="Picture 6" descr="C:\Users\pc1\Desktop\EPS\eletciklus-elemzes-lca-oko-p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903649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820193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 design slid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design slides (Green Wave design)</Template>
  <TotalTime>1716</TotalTime>
  <Words>276</Words>
  <Application>Microsoft Office PowerPoint</Application>
  <PresentationFormat>On-screen Show (4:3)</PresentationFormat>
  <Paragraphs>152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Calibri</vt:lpstr>
      <vt:lpstr>Castellar</vt:lpstr>
      <vt:lpstr>Business design slide</vt:lpstr>
      <vt:lpstr>Metallic/fabric geodesic dome</vt:lpstr>
      <vt:lpstr>Agenda </vt:lpstr>
      <vt:lpstr>Problems</vt:lpstr>
      <vt:lpstr>State of the art</vt:lpstr>
      <vt:lpstr> Project management</vt:lpstr>
      <vt:lpstr>Marketing</vt:lpstr>
      <vt:lpstr>PowerPoint Presentation</vt:lpstr>
      <vt:lpstr>Eco-efficiency and Measures for Sustainability</vt:lpstr>
      <vt:lpstr>Eco-efficiency and Measures for Sustainability</vt:lpstr>
      <vt:lpstr>Ethics and deontology</vt:lpstr>
      <vt:lpstr>Ethics and deontology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Metallic/fabric geodesic dome</dc:title>
  <dc:creator>Arne speckstadt</dc:creator>
  <cp:keywords/>
  <cp:lastModifiedBy>Arne speckstadt</cp:lastModifiedBy>
  <cp:revision>15</cp:revision>
  <dcterms:created xsi:type="dcterms:W3CDTF">2016-04-15T11:50:37Z</dcterms:created>
  <dcterms:modified xsi:type="dcterms:W3CDTF">2016-04-16T21:59:15Z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