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71" r:id="rId5"/>
    <p:sldId id="272" r:id="rId6"/>
    <p:sldId id="261" r:id="rId7"/>
    <p:sldId id="262" r:id="rId8"/>
    <p:sldId id="270" r:id="rId9"/>
    <p:sldId id="263" r:id="rId10"/>
    <p:sldId id="265" r:id="rId11"/>
    <p:sldId id="266" r:id="rId12"/>
    <p:sldId id="268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 autoAdjust="0"/>
    <p:restoredTop sz="93508" autoAdjust="0"/>
  </p:normalViewPr>
  <p:slideViewPr>
    <p:cSldViewPr>
      <p:cViewPr>
        <p:scale>
          <a:sx n="78" d="100"/>
          <a:sy n="78" d="100"/>
        </p:scale>
        <p:origin x="-91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03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8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6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6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69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6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26C6E59-72EE-4166-ACBE-79599F18063E}" type="datetime1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B612-EF6E-4A9E-9355-E24ED9C444FD}" type="datetime1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F0EE-7416-4DD3-9412-CBA6BE1FC2E4}" type="datetime1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885-D623-44ED-8502-459627685FA1}" type="datetime1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78B8-4C4A-40BE-9395-4B3BA79E6DB5}" type="datetime1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0A2C-443B-4C1E-B8D3-DF06A1E6DBA8}" type="datetime1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2E6B-0179-456A-B85A-37376B89436B}" type="datetime1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698E-AE2A-4B88-B5F0-511BFDE2EE58}" type="datetime1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C6E3-4E66-458D-B390-BA05ECBCC923}" type="datetime1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B633-67C0-4988-85BC-7AED38F4C410}" type="datetime1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5418-2E2F-46C0-8BE4-1845D7C6AC42}" type="datetime1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58BFF-2FC7-4946-A1A5-6C278EB2D535}" type="datetime1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</a:t>
            </a: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Metallic/fabric geodesic dome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6541502"/>
            <a:ext cx="6858000" cy="307777"/>
          </a:xfrm>
        </p:spPr>
        <p:txBody>
          <a:bodyPr/>
          <a:lstStyle/>
          <a:p>
            <a:r>
              <a:rPr lang="en-US" sz="1400" b="1" dirty="0"/>
              <a:t>Arne – </a:t>
            </a:r>
            <a:r>
              <a:rPr lang="en-US" sz="1400" b="1" dirty="0" err="1"/>
              <a:t>Klaudia</a:t>
            </a:r>
            <a:r>
              <a:rPr lang="en-US" sz="1400" b="1" dirty="0"/>
              <a:t> – Bogdan – Jairo - </a:t>
            </a:r>
            <a:r>
              <a:rPr lang="en-US" sz="1400" b="1" dirty="0" err="1"/>
              <a:t>Gergely</a:t>
            </a: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80928"/>
            <a:ext cx="4319016" cy="3240024"/>
          </a:xfrm>
          <a:prstGeom prst="rect">
            <a:avLst/>
          </a:prstGeom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990600" y="1670446"/>
            <a:ext cx="685800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Marshmallow Domes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Ethics and deontology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Engineering Ethics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 Academic Ethics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Give credit to the original autor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References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Sales and Marketing Ethics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Truthful advertising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Reasonable price</a:t>
            </a:r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2" y="5782012"/>
            <a:ext cx="1404238" cy="1053426"/>
          </a:xfrm>
          <a:prstGeom prst="rect">
            <a:avLst/>
          </a:prstGeom>
        </p:spPr>
      </p:pic>
      <p:pic>
        <p:nvPicPr>
          <p:cNvPr id="5" name="Picture 4" descr="16528309-Abstract-word-cloud-for-Engineering-ethics-with-related-tags-and-terms-Stock-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460" y="1232823"/>
            <a:ext cx="2391548" cy="2074460"/>
          </a:xfrm>
          <a:prstGeom prst="rect">
            <a:avLst/>
          </a:prstGeom>
        </p:spPr>
      </p:pic>
      <p:pic>
        <p:nvPicPr>
          <p:cNvPr id="6" name="Picture 5" descr="business_ethic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504" y="3276276"/>
            <a:ext cx="3407296" cy="247663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B2E9F6C-67D8-4E4A-A2FD-4E848905584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Ethics and deontology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Environmental Ethics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Easily recycable materials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Minimalize influence on the </a:t>
            </a:r>
            <a:r>
              <a:rPr lang="nl-BE" dirty="0" smtClean="0"/>
              <a:t>nature</a:t>
            </a:r>
            <a:endParaRPr lang="pl-PL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l-PL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nl-B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Liability</a:t>
            </a:r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2" y="5782012"/>
            <a:ext cx="1404238" cy="105342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44E16B1-E6C3-49B8-AB1F-F8AF44B82754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56792"/>
            <a:ext cx="1449058" cy="1449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933056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59228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nl-B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7375E1F-8500-4D9C-957D-A1E5658D32BB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8" y="2852936"/>
            <a:ext cx="2961225" cy="29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Agenda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Problem </a:t>
            </a:r>
            <a:r>
              <a:rPr lang="pl-PL" dirty="0" smtClean="0"/>
              <a:t>and State of the art.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 smtClean="0"/>
              <a:t>Schematics</a:t>
            </a:r>
            <a:endParaRPr lang="nl-B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 smtClean="0"/>
              <a:t>Project </a:t>
            </a:r>
            <a:r>
              <a:rPr lang="nl-BE" dirty="0"/>
              <a:t>management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Marketing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Eco-efficiency and Measures for Sustainability </a:t>
            </a:r>
            <a:endParaRPr lang="hu-H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 smtClean="0"/>
              <a:t>Ethics </a:t>
            </a:r>
            <a:r>
              <a:rPr lang="nl-BE" dirty="0"/>
              <a:t>and deontology</a:t>
            </a:r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2" y="5782012"/>
            <a:ext cx="1404238" cy="105342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7375E1F-8500-4D9C-957D-A1E5658D32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Problems and State of the Art</a:t>
            </a:r>
            <a:r>
              <a:rPr lang="nl-BE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2" y="5782012"/>
            <a:ext cx="1404238" cy="105342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7375E1F-8500-4D9C-957D-A1E5658D32BB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923928" y="2672916"/>
            <a:ext cx="1584176" cy="15121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6375847" y="4338190"/>
            <a:ext cx="1584176" cy="15121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50" dirty="0" smtClean="0"/>
              <a:t>Heating and ventilation</a:t>
            </a:r>
            <a:endParaRPr lang="pl-PL" sz="1450" dirty="0"/>
          </a:p>
        </p:txBody>
      </p:sp>
      <p:sp>
        <p:nvSpPr>
          <p:cNvPr id="8" name="Oval 7"/>
          <p:cNvSpPr/>
          <p:nvPr/>
        </p:nvSpPr>
        <p:spPr>
          <a:xfrm>
            <a:off x="3923928" y="5025928"/>
            <a:ext cx="1584176" cy="15121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50" dirty="0" smtClean="0"/>
              <a:t>Materials</a:t>
            </a:r>
            <a:endParaRPr lang="pl-PL" sz="1450" dirty="0"/>
          </a:p>
        </p:txBody>
      </p:sp>
      <p:sp>
        <p:nvSpPr>
          <p:cNvPr id="9" name="Oval 8"/>
          <p:cNvSpPr/>
          <p:nvPr/>
        </p:nvSpPr>
        <p:spPr>
          <a:xfrm>
            <a:off x="1475656" y="4269844"/>
            <a:ext cx="1584176" cy="15121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50" dirty="0" smtClean="0"/>
              <a:t>Automatic door &amp; windows </a:t>
            </a:r>
            <a:endParaRPr lang="pl-PL" sz="1450" dirty="0"/>
          </a:p>
        </p:txBody>
      </p:sp>
      <p:sp>
        <p:nvSpPr>
          <p:cNvPr id="10" name="Oval 9"/>
          <p:cNvSpPr/>
          <p:nvPr/>
        </p:nvSpPr>
        <p:spPr>
          <a:xfrm>
            <a:off x="1475656" y="1412368"/>
            <a:ext cx="1584176" cy="15121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50" dirty="0" smtClean="0"/>
              <a:t>Designing a dome</a:t>
            </a:r>
            <a:endParaRPr lang="pl-PL" sz="1450" dirty="0"/>
          </a:p>
        </p:txBody>
      </p:sp>
      <p:sp>
        <p:nvSpPr>
          <p:cNvPr id="11" name="Oval 10"/>
          <p:cNvSpPr/>
          <p:nvPr/>
        </p:nvSpPr>
        <p:spPr>
          <a:xfrm>
            <a:off x="6355576" y="1412368"/>
            <a:ext cx="1584176" cy="15121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50" dirty="0" smtClean="0"/>
              <a:t>Connections</a:t>
            </a:r>
            <a:endParaRPr lang="pl-PL" sz="1450" dirty="0"/>
          </a:p>
        </p:txBody>
      </p:sp>
      <p:cxnSp>
        <p:nvCxnSpPr>
          <p:cNvPr id="13" name="Straight Arrow Connector 12"/>
          <p:cNvCxnSpPr>
            <a:stCxn id="5" idx="7"/>
            <a:endCxn id="11" idx="2"/>
          </p:cNvCxnSpPr>
          <p:nvPr/>
        </p:nvCxnSpPr>
        <p:spPr>
          <a:xfrm flipV="1">
            <a:off x="5276107" y="2168452"/>
            <a:ext cx="1079469" cy="72591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7" idx="1"/>
          </p:cNvCxnSpPr>
          <p:nvPr/>
        </p:nvCxnSpPr>
        <p:spPr>
          <a:xfrm>
            <a:off x="5276107" y="3963632"/>
            <a:ext cx="1331737" cy="59601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4"/>
            <a:endCxn id="8" idx="0"/>
          </p:cNvCxnSpPr>
          <p:nvPr/>
        </p:nvCxnSpPr>
        <p:spPr>
          <a:xfrm>
            <a:off x="4716016" y="4185084"/>
            <a:ext cx="0" cy="84084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  <a:endCxn id="9" idx="7"/>
          </p:cNvCxnSpPr>
          <p:nvPr/>
        </p:nvCxnSpPr>
        <p:spPr>
          <a:xfrm flipH="1">
            <a:off x="2827835" y="3963632"/>
            <a:ext cx="1328090" cy="52766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1"/>
            <a:endCxn id="10" idx="6"/>
          </p:cNvCxnSpPr>
          <p:nvPr/>
        </p:nvCxnSpPr>
        <p:spPr>
          <a:xfrm flipH="1" flipV="1">
            <a:off x="3059832" y="2168452"/>
            <a:ext cx="1096093" cy="72591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05" y="3000489"/>
            <a:ext cx="857021" cy="8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Schematics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7375E1F-8500-4D9C-957D-A1E5658D32BB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74" y="1412776"/>
            <a:ext cx="3818595" cy="2845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4" y="4653136"/>
            <a:ext cx="8748464" cy="125816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8279"/>
            <a:ext cx="3456384" cy="3114927"/>
          </a:xfrm>
        </p:spPr>
      </p:pic>
    </p:spTree>
    <p:extLst>
      <p:ext uri="{BB962C8B-B14F-4D97-AF65-F5344CB8AC3E}">
        <p14:creationId xmlns:p14="http://schemas.microsoft.com/office/powerpoint/2010/main" val="4178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smtClean="0"/>
              <a:t>Project </a:t>
            </a:r>
            <a:r>
              <a:rPr lang="nl-BE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nl-BE" dirty="0"/>
              <a:t>Time &amp; People</a:t>
            </a:r>
          </a:p>
          <a:p>
            <a:pPr lvl="1"/>
            <a:r>
              <a:rPr lang="nl-BE" dirty="0"/>
              <a:t>Allocated tasks with deadlines for every team </a:t>
            </a:r>
            <a:r>
              <a:rPr lang="nl-BE" dirty="0" smtClean="0"/>
              <a:t>member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 smtClean="0"/>
              <a:t>Cost</a:t>
            </a:r>
            <a:endParaRPr lang="pl-PL" dirty="0" smtClean="0"/>
          </a:p>
          <a:p>
            <a:pPr lvl="1">
              <a:lnSpc>
                <a:spcPct val="150000"/>
              </a:lnSpc>
            </a:pPr>
            <a:r>
              <a:rPr lang="nl-BE" dirty="0"/>
              <a:t>How do we manage our </a:t>
            </a:r>
            <a:r>
              <a:rPr lang="nl-BE" dirty="0" smtClean="0"/>
              <a:t>budget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Quality</a:t>
            </a:r>
          </a:p>
          <a:p>
            <a:pPr lvl="1">
              <a:lnSpc>
                <a:spcPct val="150000"/>
              </a:lnSpc>
            </a:pPr>
            <a:r>
              <a:rPr lang="pl-PL" dirty="0" smtClean="0"/>
              <a:t>EPS Standards, Satisfaction of people involved, Technical quality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 smtClean="0"/>
              <a:t>Risk</a:t>
            </a:r>
            <a:endParaRPr lang="nl-BE" dirty="0"/>
          </a:p>
          <a:p>
            <a:pPr lvl="1"/>
            <a:r>
              <a:rPr lang="nl-BE" dirty="0"/>
              <a:t>Identified </a:t>
            </a:r>
            <a:r>
              <a:rPr lang="nl-BE" dirty="0" smtClean="0"/>
              <a:t>risk</a:t>
            </a:r>
            <a:r>
              <a:rPr lang="pl-PL" dirty="0" smtClean="0"/>
              <a:t>s</a:t>
            </a:r>
            <a:r>
              <a:rPr lang="nl-BE" dirty="0" smtClean="0"/>
              <a:t> </a:t>
            </a:r>
            <a:r>
              <a:rPr lang="nl-BE" dirty="0"/>
              <a:t>and possible 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2" y="5782012"/>
            <a:ext cx="1404238" cy="105342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6DB5A1F-17B7-42FC-A731-74BA868927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Marketing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2" y="5782012"/>
            <a:ext cx="1404238" cy="1053426"/>
          </a:xfrm>
          <a:prstGeom prst="rect">
            <a:avLst/>
          </a:prstGeom>
        </p:spPr>
      </p:pic>
      <p:sp>
        <p:nvSpPr>
          <p:cNvPr id="5" name="3 Elipse"/>
          <p:cNvSpPr/>
          <p:nvPr/>
        </p:nvSpPr>
        <p:spPr>
          <a:xfrm>
            <a:off x="3851920" y="2708920"/>
            <a:ext cx="1584176" cy="14401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Marketing</a:t>
            </a:r>
          </a:p>
          <a:p>
            <a:pPr algn="ctr"/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</a:t>
            </a:r>
          </a:p>
        </p:txBody>
      </p:sp>
      <p:sp>
        <p:nvSpPr>
          <p:cNvPr id="10" name="14 Elipse"/>
          <p:cNvSpPr/>
          <p:nvPr/>
        </p:nvSpPr>
        <p:spPr>
          <a:xfrm>
            <a:off x="6612423" y="1628800"/>
            <a:ext cx="1836204" cy="1800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pl-PL" sz="1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Segmentation</a:t>
            </a:r>
          </a:p>
          <a:p>
            <a:pPr algn="ctr"/>
            <a:r>
              <a:rPr lang="pl-PL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Geographic, demographic,</a:t>
            </a:r>
          </a:p>
          <a:p>
            <a:pPr algn="ctr"/>
            <a:r>
              <a:rPr lang="pl-PL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pl-PL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sychographic,</a:t>
            </a:r>
          </a:p>
          <a:p>
            <a:pPr algn="ctr"/>
            <a:r>
              <a:rPr lang="pl-PL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behavioral</a:t>
            </a:r>
            <a:endParaRPr lang="es-ES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11" name="18 Elipse"/>
          <p:cNvSpPr/>
          <p:nvPr/>
        </p:nvSpPr>
        <p:spPr>
          <a:xfrm>
            <a:off x="3725906" y="4797152"/>
            <a:ext cx="1836204" cy="1800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pl-PL" sz="1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Positioning</a:t>
            </a:r>
            <a:endParaRPr lang="es-ES" sz="14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12" name="19 Elipse"/>
          <p:cNvSpPr/>
          <p:nvPr/>
        </p:nvSpPr>
        <p:spPr>
          <a:xfrm>
            <a:off x="827584" y="1628800"/>
            <a:ext cx="1836204" cy="18002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pl-PL" sz="1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Promotion &amp; Budget</a:t>
            </a:r>
            <a:endParaRPr lang="es-ES" sz="1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s-ES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BBEB79A-55C5-49ED-8077-703DF0C30F60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9" name="Straight Arrow Connector 8"/>
          <p:cNvCxnSpPr>
            <a:stCxn id="5" idx="1"/>
            <a:endCxn id="12" idx="6"/>
          </p:cNvCxnSpPr>
          <p:nvPr/>
        </p:nvCxnSpPr>
        <p:spPr>
          <a:xfrm flipH="1" flipV="1">
            <a:off x="2663788" y="2528900"/>
            <a:ext cx="1420129" cy="39092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7"/>
            <a:endCxn id="10" idx="2"/>
          </p:cNvCxnSpPr>
          <p:nvPr/>
        </p:nvCxnSpPr>
        <p:spPr>
          <a:xfrm flipV="1">
            <a:off x="5204099" y="2528900"/>
            <a:ext cx="1408324" cy="39092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4"/>
            <a:endCxn id="11" idx="0"/>
          </p:cNvCxnSpPr>
          <p:nvPr/>
        </p:nvCxnSpPr>
        <p:spPr>
          <a:xfrm>
            <a:off x="4644008" y="4149080"/>
            <a:ext cx="0" cy="64807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8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SWOT Analysis</a:t>
            </a:r>
            <a:endParaRPr lang="pl-P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146970"/>
              </p:ext>
            </p:extLst>
          </p:nvPr>
        </p:nvGraphicFramePr>
        <p:xfrm>
          <a:off x="457200" y="1600200"/>
          <a:ext cx="8229600" cy="4277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213853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53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73216"/>
            <a:ext cx="720080" cy="72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" y="2873402"/>
            <a:ext cx="667294" cy="667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5" y="5347698"/>
            <a:ext cx="728978" cy="728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873402"/>
            <a:ext cx="648072" cy="648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1630972"/>
            <a:ext cx="39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Dynamic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and multidisciplinary employees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Innovative product.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Our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company is customer-oriented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“Green” mentality implemented.</a:t>
            </a:r>
          </a:p>
          <a:p>
            <a:endParaRPr lang="pl-PL" dirty="0"/>
          </a:p>
        </p:txBody>
      </p:sp>
      <p:sp>
        <p:nvSpPr>
          <p:cNvPr id="10" name="TextBox 9"/>
          <p:cNvSpPr txBox="1"/>
          <p:nvPr/>
        </p:nvSpPr>
        <p:spPr>
          <a:xfrm>
            <a:off x="709206" y="4149080"/>
            <a:ext cx="39445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New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technology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There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are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big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competitors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our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location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Consumer-oriented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society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Leisure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time: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product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can be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easily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sold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.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endParaRPr lang="pl-PL" dirty="0"/>
          </a:p>
        </p:txBody>
      </p:sp>
      <p:sp>
        <p:nvSpPr>
          <p:cNvPr id="11" name="TextBox 10"/>
          <p:cNvSpPr txBox="1"/>
          <p:nvPr/>
        </p:nvSpPr>
        <p:spPr>
          <a:xfrm>
            <a:off x="4820907" y="4149080"/>
            <a:ext cx="3495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Do-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it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yourself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mentality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Permission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build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our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product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Economical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crisis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.</a:t>
            </a:r>
          </a:p>
          <a:p>
            <a:endParaRPr lang="pl-PL" dirty="0"/>
          </a:p>
        </p:txBody>
      </p:sp>
      <p:sp>
        <p:nvSpPr>
          <p:cNvPr id="12" name="TextBox 11"/>
          <p:cNvSpPr txBox="1"/>
          <p:nvPr/>
        </p:nvSpPr>
        <p:spPr>
          <a:xfrm>
            <a:off x="4820249" y="1907971"/>
            <a:ext cx="2569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Company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start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-up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Limited budget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experience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pl-PL" dirty="0"/>
          </a:p>
        </p:txBody>
      </p:sp>
      <p:sp>
        <p:nvSpPr>
          <p:cNvPr id="13" name="TextBox 12"/>
          <p:cNvSpPr txBox="1"/>
          <p:nvPr/>
        </p:nvSpPr>
        <p:spPr>
          <a:xfrm>
            <a:off x="1810717" y="3779748"/>
            <a:ext cx="174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OPPORTUNITIES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4738" y="377974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TREATHS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4484" y="1538639"/>
            <a:ext cx="131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Kalinga" pitchFamily="34" charset="0"/>
              </a:rPr>
              <a:t>STRENGTHS</a:t>
            </a:r>
            <a:endParaRPr lang="es-ES" b="1" dirty="0">
              <a:solidFill>
                <a:schemeClr val="accent1">
                  <a:lumMod val="75000"/>
                </a:schemeClr>
              </a:solidFill>
              <a:cs typeface="Kaling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9470" y="1538639"/>
            <a:ext cx="15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WEAKNESSESS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4FACC44-70C2-4EE6-8BDF-868E202CA2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Eco-efficiency and Measures for Sustainability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 anchor="t"/>
          <a:lstStyle/>
          <a:p>
            <a:r>
              <a:rPr lang="hu-HU" dirty="0"/>
              <a:t>Spare space and materials, save energy and money</a:t>
            </a:r>
          </a:p>
          <a:p>
            <a:r>
              <a:rPr lang="hu-HU" dirty="0"/>
              <a:t>Solar electric power</a:t>
            </a:r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2" y="5782012"/>
            <a:ext cx="1404238" cy="105342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056A928-6C23-4593-B210-8A6A07C82BD2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99606"/>
            <a:ext cx="3149801" cy="3654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2936"/>
            <a:ext cx="2817210" cy="28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Eco-efficiency and Measures for Sustainability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 anchor="t"/>
          <a:lstStyle/>
          <a:p>
            <a:endParaRPr lang="hu-HU" dirty="0" smtClean="0"/>
          </a:p>
          <a:p>
            <a:r>
              <a:rPr lang="hu-HU" dirty="0" smtClean="0"/>
              <a:t>Life </a:t>
            </a:r>
            <a:r>
              <a:rPr lang="hu-HU" dirty="0"/>
              <a:t>Cycle Analysis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8" name="Picture 6" descr="C:\Users\pc1\Desktop\EPS\eletciklus-elemzes-lca-oko-p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52936"/>
            <a:ext cx="9036496" cy="3744416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605B1A5-83FA-41F3-9062-8C5E16845A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design slid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design slides (Green Wave design)</Template>
  <TotalTime>2204</TotalTime>
  <Words>261</Words>
  <Application>Microsoft Office PowerPoint</Application>
  <PresentationFormat>On-screen Show (4:3)</PresentationFormat>
  <Paragraphs>116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Business design slide</vt:lpstr>
      <vt:lpstr>Metallic/fabric geodesic dome</vt:lpstr>
      <vt:lpstr>Agenda </vt:lpstr>
      <vt:lpstr>Problems and State of the Art </vt:lpstr>
      <vt:lpstr>Schematics</vt:lpstr>
      <vt:lpstr>Project management</vt:lpstr>
      <vt:lpstr>Marketing</vt:lpstr>
      <vt:lpstr>SWOT Analysis</vt:lpstr>
      <vt:lpstr>Eco-efficiency and Measures for Sustainability</vt:lpstr>
      <vt:lpstr>Eco-efficiency and Measures for Sustainability</vt:lpstr>
      <vt:lpstr>Ethics and deontology</vt:lpstr>
      <vt:lpstr>Ethics and deontology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Metallic/fabric geodesic dome</dc:title>
  <dc:creator>Arne speckstadt</dc:creator>
  <cp:lastModifiedBy>Yoga</cp:lastModifiedBy>
  <cp:revision>46</cp:revision>
  <dcterms:created xsi:type="dcterms:W3CDTF">2016-04-15T11:50:37Z</dcterms:created>
  <dcterms:modified xsi:type="dcterms:W3CDTF">2016-04-21T01:14:33Z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