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2"/>
  </p:sldMasterIdLst>
  <p:notesMasterIdLst>
    <p:notesMasterId r:id="rId15"/>
  </p:notesMasterIdLst>
  <p:handoutMasterIdLst>
    <p:handoutMasterId r:id="rId16"/>
  </p:handoutMasterIdLst>
  <p:sldIdLst>
    <p:sldId id="256" r:id="rId3"/>
    <p:sldId id="257" r:id="rId4"/>
    <p:sldId id="271" r:id="rId5"/>
    <p:sldId id="272" r:id="rId6"/>
    <p:sldId id="261" r:id="rId7"/>
    <p:sldId id="262" r:id="rId8"/>
    <p:sldId id="270" r:id="rId9"/>
    <p:sldId id="263" r:id="rId10"/>
    <p:sldId id="265" r:id="rId11"/>
    <p:sldId id="266" r:id="rId12"/>
    <p:sldId id="268" r:id="rId13"/>
    <p:sldId id="273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7" autoAdjust="0"/>
    <p:restoredTop sz="93508" autoAdjust="0"/>
  </p:normalViewPr>
  <p:slideViewPr>
    <p:cSldViewPr>
      <p:cViewPr>
        <p:scale>
          <a:sx n="78" d="100"/>
          <a:sy n="78" d="100"/>
        </p:scale>
        <p:origin x="-912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-2088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721B00-6FC2-41C5-8CC8-B9EEA04C504C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98FED-E309-4234-8533-7FE78C0777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9036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64F934-0B1F-4A2D-B327-660F7F58F120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4592BD-A84E-44A3-8DF7-E6ED0C1DA7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881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592BD-A84E-44A3-8DF7-E6ED0C1DA78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592BD-A84E-44A3-8DF7-E6ED0C1DA78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1693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592BD-A84E-44A3-8DF7-E6ED0C1DA78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1693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592BD-A84E-44A3-8DF7-E6ED0C1DA78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169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592BD-A84E-44A3-8DF7-E6ED0C1DA78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169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/>
          <p:cNvGrpSpPr/>
          <p:nvPr userDrawn="1"/>
        </p:nvGrpSpPr>
        <p:grpSpPr>
          <a:xfrm>
            <a:off x="0" y="2267858"/>
            <a:ext cx="4191000" cy="4590144"/>
            <a:chOff x="-1" y="1600199"/>
            <a:chExt cx="4501019" cy="5257801"/>
          </a:xfrm>
        </p:grpSpPr>
        <p:sp>
          <p:nvSpPr>
            <p:cNvPr id="39" name="Freeform 7"/>
            <p:cNvSpPr>
              <a:spLocks/>
            </p:cNvSpPr>
            <p:nvPr userDrawn="1"/>
          </p:nvSpPr>
          <p:spPr bwMode="auto">
            <a:xfrm>
              <a:off x="-1" y="1600199"/>
              <a:ext cx="4127498" cy="25146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8"/>
            <p:cNvSpPr>
              <a:spLocks/>
            </p:cNvSpPr>
            <p:nvPr userDrawn="1"/>
          </p:nvSpPr>
          <p:spPr bwMode="auto">
            <a:xfrm>
              <a:off x="-1" y="3581398"/>
              <a:ext cx="1600200" cy="3276599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9"/>
            <p:cNvSpPr>
              <a:spLocks/>
            </p:cNvSpPr>
            <p:nvPr userDrawn="1"/>
          </p:nvSpPr>
          <p:spPr bwMode="auto">
            <a:xfrm>
              <a:off x="0" y="2438399"/>
              <a:ext cx="2895599" cy="2154237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10"/>
            <p:cNvSpPr>
              <a:spLocks/>
            </p:cNvSpPr>
            <p:nvPr userDrawn="1"/>
          </p:nvSpPr>
          <p:spPr bwMode="auto">
            <a:xfrm>
              <a:off x="1224419" y="3886199"/>
              <a:ext cx="3276599" cy="2971800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1"/>
            <p:cNvSpPr>
              <a:spLocks/>
            </p:cNvSpPr>
            <p:nvPr userDrawn="1"/>
          </p:nvSpPr>
          <p:spPr bwMode="auto">
            <a:xfrm>
              <a:off x="876758" y="3994150"/>
              <a:ext cx="1719262" cy="2863850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7" name="Freeform 46"/>
          <p:cNvSpPr>
            <a:spLocks/>
          </p:cNvSpPr>
          <p:nvPr userDrawn="1"/>
        </p:nvSpPr>
        <p:spPr bwMode="auto">
          <a:xfrm>
            <a:off x="7543800" y="0"/>
            <a:ext cx="1600201" cy="22098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432" y="0"/>
              </a:cxn>
              <a:cxn ang="0">
                <a:pos x="1432" y="3492"/>
              </a:cxn>
              <a:cxn ang="0">
                <a:pos x="1419" y="3252"/>
              </a:cxn>
              <a:cxn ang="0">
                <a:pos x="1406" y="3024"/>
              </a:cxn>
              <a:cxn ang="0">
                <a:pos x="1393" y="2807"/>
              </a:cxn>
              <a:cxn ang="0">
                <a:pos x="1379" y="2601"/>
              </a:cxn>
              <a:cxn ang="0">
                <a:pos x="1364" y="2407"/>
              </a:cxn>
              <a:cxn ang="0">
                <a:pos x="1348" y="2222"/>
              </a:cxn>
              <a:cxn ang="0">
                <a:pos x="1330" y="2047"/>
              </a:cxn>
              <a:cxn ang="0">
                <a:pos x="1311" y="1881"/>
              </a:cxn>
              <a:cxn ang="0">
                <a:pos x="1291" y="1726"/>
              </a:cxn>
              <a:cxn ang="0">
                <a:pos x="1268" y="1580"/>
              </a:cxn>
              <a:cxn ang="0">
                <a:pos x="1245" y="1442"/>
              </a:cxn>
              <a:cxn ang="0">
                <a:pos x="1218" y="1313"/>
              </a:cxn>
              <a:cxn ang="0">
                <a:pos x="1190" y="1192"/>
              </a:cxn>
              <a:cxn ang="0">
                <a:pos x="1158" y="1078"/>
              </a:cxn>
              <a:cxn ang="0">
                <a:pos x="1125" y="973"/>
              </a:cxn>
              <a:cxn ang="0">
                <a:pos x="1089" y="873"/>
              </a:cxn>
              <a:cxn ang="0">
                <a:pos x="1049" y="781"/>
              </a:cxn>
              <a:cxn ang="0">
                <a:pos x="1007" y="696"/>
              </a:cxn>
              <a:cxn ang="0">
                <a:pos x="962" y="617"/>
              </a:cxn>
              <a:cxn ang="0">
                <a:pos x="913" y="544"/>
              </a:cxn>
              <a:cxn ang="0">
                <a:pos x="860" y="475"/>
              </a:cxn>
              <a:cxn ang="0">
                <a:pos x="804" y="413"/>
              </a:cxn>
              <a:cxn ang="0">
                <a:pos x="744" y="354"/>
              </a:cxn>
              <a:cxn ang="0">
                <a:pos x="680" y="301"/>
              </a:cxn>
              <a:cxn ang="0">
                <a:pos x="611" y="252"/>
              </a:cxn>
              <a:cxn ang="0">
                <a:pos x="539" y="206"/>
              </a:cxn>
              <a:cxn ang="0">
                <a:pos x="461" y="165"/>
              </a:cxn>
              <a:cxn ang="0">
                <a:pos x="379" y="128"/>
              </a:cxn>
              <a:cxn ang="0">
                <a:pos x="292" y="92"/>
              </a:cxn>
              <a:cxn ang="0">
                <a:pos x="200" y="59"/>
              </a:cxn>
              <a:cxn ang="0">
                <a:pos x="103" y="28"/>
              </a:cxn>
              <a:cxn ang="0">
                <a:pos x="0" y="0"/>
              </a:cxn>
            </a:cxnLst>
            <a:rect l="0" t="0" r="r" b="b"/>
            <a:pathLst>
              <a:path w="1432" h="3492">
                <a:moveTo>
                  <a:pt x="0" y="0"/>
                </a:moveTo>
                <a:lnTo>
                  <a:pt x="1432" y="0"/>
                </a:lnTo>
                <a:lnTo>
                  <a:pt x="1432" y="3492"/>
                </a:lnTo>
                <a:lnTo>
                  <a:pt x="1419" y="3252"/>
                </a:lnTo>
                <a:lnTo>
                  <a:pt x="1406" y="3024"/>
                </a:lnTo>
                <a:lnTo>
                  <a:pt x="1393" y="2807"/>
                </a:lnTo>
                <a:lnTo>
                  <a:pt x="1379" y="2601"/>
                </a:lnTo>
                <a:lnTo>
                  <a:pt x="1364" y="2407"/>
                </a:lnTo>
                <a:lnTo>
                  <a:pt x="1348" y="2222"/>
                </a:lnTo>
                <a:lnTo>
                  <a:pt x="1330" y="2047"/>
                </a:lnTo>
                <a:lnTo>
                  <a:pt x="1311" y="1881"/>
                </a:lnTo>
                <a:lnTo>
                  <a:pt x="1291" y="1726"/>
                </a:lnTo>
                <a:lnTo>
                  <a:pt x="1268" y="1580"/>
                </a:lnTo>
                <a:lnTo>
                  <a:pt x="1245" y="1442"/>
                </a:lnTo>
                <a:lnTo>
                  <a:pt x="1218" y="1313"/>
                </a:lnTo>
                <a:lnTo>
                  <a:pt x="1190" y="1192"/>
                </a:lnTo>
                <a:lnTo>
                  <a:pt x="1158" y="1078"/>
                </a:lnTo>
                <a:lnTo>
                  <a:pt x="1125" y="973"/>
                </a:lnTo>
                <a:lnTo>
                  <a:pt x="1089" y="873"/>
                </a:lnTo>
                <a:lnTo>
                  <a:pt x="1049" y="781"/>
                </a:lnTo>
                <a:lnTo>
                  <a:pt x="1007" y="696"/>
                </a:lnTo>
                <a:lnTo>
                  <a:pt x="962" y="617"/>
                </a:lnTo>
                <a:lnTo>
                  <a:pt x="913" y="544"/>
                </a:lnTo>
                <a:lnTo>
                  <a:pt x="860" y="475"/>
                </a:lnTo>
                <a:lnTo>
                  <a:pt x="804" y="413"/>
                </a:lnTo>
                <a:lnTo>
                  <a:pt x="744" y="354"/>
                </a:lnTo>
                <a:lnTo>
                  <a:pt x="680" y="301"/>
                </a:lnTo>
                <a:lnTo>
                  <a:pt x="611" y="252"/>
                </a:lnTo>
                <a:lnTo>
                  <a:pt x="539" y="206"/>
                </a:lnTo>
                <a:lnTo>
                  <a:pt x="461" y="165"/>
                </a:lnTo>
                <a:lnTo>
                  <a:pt x="379" y="128"/>
                </a:lnTo>
                <a:lnTo>
                  <a:pt x="292" y="92"/>
                </a:lnTo>
                <a:lnTo>
                  <a:pt x="200" y="59"/>
                </a:lnTo>
                <a:lnTo>
                  <a:pt x="103" y="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Freeform 47"/>
          <p:cNvSpPr>
            <a:spLocks/>
          </p:cNvSpPr>
          <p:nvPr userDrawn="1"/>
        </p:nvSpPr>
        <p:spPr bwMode="auto">
          <a:xfrm>
            <a:off x="3733800" y="5715000"/>
            <a:ext cx="5029200" cy="762000"/>
          </a:xfrm>
          <a:custGeom>
            <a:avLst/>
            <a:gdLst/>
            <a:ahLst/>
            <a:cxnLst>
              <a:cxn ang="0">
                <a:pos x="17264" y="180"/>
              </a:cxn>
              <a:cxn ang="0">
                <a:pos x="16706" y="689"/>
              </a:cxn>
              <a:cxn ang="0">
                <a:pos x="15959" y="1141"/>
              </a:cxn>
              <a:cxn ang="0">
                <a:pos x="15050" y="1535"/>
              </a:cxn>
              <a:cxn ang="0">
                <a:pos x="14003" y="1871"/>
              </a:cxn>
              <a:cxn ang="0">
                <a:pos x="12844" y="2151"/>
              </a:cxn>
              <a:cxn ang="0">
                <a:pos x="11599" y="2374"/>
              </a:cxn>
              <a:cxn ang="0">
                <a:pos x="10294" y="2540"/>
              </a:cxn>
              <a:cxn ang="0">
                <a:pos x="8951" y="2649"/>
              </a:cxn>
              <a:cxn ang="0">
                <a:pos x="7599" y="2704"/>
              </a:cxn>
              <a:cxn ang="0">
                <a:pos x="6264" y="2702"/>
              </a:cxn>
              <a:cxn ang="0">
                <a:pos x="4968" y="2645"/>
              </a:cxn>
              <a:cxn ang="0">
                <a:pos x="3740" y="2534"/>
              </a:cxn>
              <a:cxn ang="0">
                <a:pos x="2603" y="2367"/>
              </a:cxn>
              <a:cxn ang="0">
                <a:pos x="1584" y="2147"/>
              </a:cxn>
              <a:cxn ang="0">
                <a:pos x="708" y="1871"/>
              </a:cxn>
              <a:cxn ang="0">
                <a:pos x="0" y="1543"/>
              </a:cxn>
              <a:cxn ang="0">
                <a:pos x="341" y="1635"/>
              </a:cxn>
              <a:cxn ang="0">
                <a:pos x="1155" y="1920"/>
              </a:cxn>
              <a:cxn ang="0">
                <a:pos x="2121" y="2151"/>
              </a:cxn>
              <a:cxn ang="0">
                <a:pos x="3215" y="2331"/>
              </a:cxn>
              <a:cxn ang="0">
                <a:pos x="4413" y="2457"/>
              </a:cxn>
              <a:cxn ang="0">
                <a:pos x="5686" y="2531"/>
              </a:cxn>
              <a:cxn ang="0">
                <a:pos x="7011" y="2550"/>
              </a:cxn>
              <a:cxn ang="0">
                <a:pos x="8361" y="2515"/>
              </a:cxn>
              <a:cxn ang="0">
                <a:pos x="9712" y="2426"/>
              </a:cxn>
              <a:cxn ang="0">
                <a:pos x="11037" y="2283"/>
              </a:cxn>
              <a:cxn ang="0">
                <a:pos x="12311" y="2084"/>
              </a:cxn>
              <a:cxn ang="0">
                <a:pos x="13509" y="1831"/>
              </a:cxn>
              <a:cxn ang="0">
                <a:pos x="14604" y="1522"/>
              </a:cxn>
              <a:cxn ang="0">
                <a:pos x="15571" y="1158"/>
              </a:cxn>
              <a:cxn ang="0">
                <a:pos x="16386" y="737"/>
              </a:cxn>
              <a:cxn ang="0">
                <a:pos x="17021" y="260"/>
              </a:cxn>
            </a:cxnLst>
            <a:rect l="0" t="0" r="r" b="b"/>
            <a:pathLst>
              <a:path w="17264" h="2710">
                <a:moveTo>
                  <a:pt x="17264" y="0"/>
                </a:moveTo>
                <a:lnTo>
                  <a:pt x="17264" y="180"/>
                </a:lnTo>
                <a:lnTo>
                  <a:pt x="17010" y="442"/>
                </a:lnTo>
                <a:lnTo>
                  <a:pt x="16706" y="689"/>
                </a:lnTo>
                <a:lnTo>
                  <a:pt x="16354" y="923"/>
                </a:lnTo>
                <a:lnTo>
                  <a:pt x="15959" y="1141"/>
                </a:lnTo>
                <a:lnTo>
                  <a:pt x="15524" y="1345"/>
                </a:lnTo>
                <a:lnTo>
                  <a:pt x="15050" y="1535"/>
                </a:lnTo>
                <a:lnTo>
                  <a:pt x="14543" y="1710"/>
                </a:lnTo>
                <a:lnTo>
                  <a:pt x="14003" y="1871"/>
                </a:lnTo>
                <a:lnTo>
                  <a:pt x="13437" y="2018"/>
                </a:lnTo>
                <a:lnTo>
                  <a:pt x="12844" y="2151"/>
                </a:lnTo>
                <a:lnTo>
                  <a:pt x="12232" y="2269"/>
                </a:lnTo>
                <a:lnTo>
                  <a:pt x="11599" y="2374"/>
                </a:lnTo>
                <a:lnTo>
                  <a:pt x="10952" y="2464"/>
                </a:lnTo>
                <a:lnTo>
                  <a:pt x="10294" y="2540"/>
                </a:lnTo>
                <a:lnTo>
                  <a:pt x="9625" y="2602"/>
                </a:lnTo>
                <a:lnTo>
                  <a:pt x="8951" y="2649"/>
                </a:lnTo>
                <a:lnTo>
                  <a:pt x="8275" y="2684"/>
                </a:lnTo>
                <a:lnTo>
                  <a:pt x="7599" y="2704"/>
                </a:lnTo>
                <a:lnTo>
                  <a:pt x="6928" y="2710"/>
                </a:lnTo>
                <a:lnTo>
                  <a:pt x="6264" y="2702"/>
                </a:lnTo>
                <a:lnTo>
                  <a:pt x="5609" y="2681"/>
                </a:lnTo>
                <a:lnTo>
                  <a:pt x="4968" y="2645"/>
                </a:lnTo>
                <a:lnTo>
                  <a:pt x="4344" y="2597"/>
                </a:lnTo>
                <a:lnTo>
                  <a:pt x="3740" y="2534"/>
                </a:lnTo>
                <a:lnTo>
                  <a:pt x="3158" y="2457"/>
                </a:lnTo>
                <a:lnTo>
                  <a:pt x="2603" y="2367"/>
                </a:lnTo>
                <a:lnTo>
                  <a:pt x="2077" y="2264"/>
                </a:lnTo>
                <a:lnTo>
                  <a:pt x="1584" y="2147"/>
                </a:lnTo>
                <a:lnTo>
                  <a:pt x="1126" y="2016"/>
                </a:lnTo>
                <a:lnTo>
                  <a:pt x="708" y="1871"/>
                </a:lnTo>
                <a:lnTo>
                  <a:pt x="331" y="1714"/>
                </a:lnTo>
                <a:lnTo>
                  <a:pt x="0" y="1543"/>
                </a:lnTo>
                <a:lnTo>
                  <a:pt x="0" y="1474"/>
                </a:lnTo>
                <a:lnTo>
                  <a:pt x="341" y="1635"/>
                </a:lnTo>
                <a:lnTo>
                  <a:pt x="727" y="1784"/>
                </a:lnTo>
                <a:lnTo>
                  <a:pt x="1155" y="1920"/>
                </a:lnTo>
                <a:lnTo>
                  <a:pt x="1621" y="2042"/>
                </a:lnTo>
                <a:lnTo>
                  <a:pt x="2121" y="2151"/>
                </a:lnTo>
                <a:lnTo>
                  <a:pt x="2654" y="2249"/>
                </a:lnTo>
                <a:lnTo>
                  <a:pt x="3215" y="2331"/>
                </a:lnTo>
                <a:lnTo>
                  <a:pt x="3803" y="2401"/>
                </a:lnTo>
                <a:lnTo>
                  <a:pt x="4413" y="2457"/>
                </a:lnTo>
                <a:lnTo>
                  <a:pt x="5041" y="2500"/>
                </a:lnTo>
                <a:lnTo>
                  <a:pt x="5686" y="2531"/>
                </a:lnTo>
                <a:lnTo>
                  <a:pt x="6343" y="2547"/>
                </a:lnTo>
                <a:lnTo>
                  <a:pt x="7011" y="2550"/>
                </a:lnTo>
                <a:lnTo>
                  <a:pt x="7685" y="2539"/>
                </a:lnTo>
                <a:lnTo>
                  <a:pt x="8361" y="2515"/>
                </a:lnTo>
                <a:lnTo>
                  <a:pt x="9039" y="2478"/>
                </a:lnTo>
                <a:lnTo>
                  <a:pt x="9712" y="2426"/>
                </a:lnTo>
                <a:lnTo>
                  <a:pt x="10379" y="2361"/>
                </a:lnTo>
                <a:lnTo>
                  <a:pt x="11037" y="2283"/>
                </a:lnTo>
                <a:lnTo>
                  <a:pt x="11682" y="2190"/>
                </a:lnTo>
                <a:lnTo>
                  <a:pt x="12311" y="2084"/>
                </a:lnTo>
                <a:lnTo>
                  <a:pt x="12921" y="1964"/>
                </a:lnTo>
                <a:lnTo>
                  <a:pt x="13509" y="1831"/>
                </a:lnTo>
                <a:lnTo>
                  <a:pt x="14070" y="1683"/>
                </a:lnTo>
                <a:lnTo>
                  <a:pt x="14604" y="1522"/>
                </a:lnTo>
                <a:lnTo>
                  <a:pt x="15105" y="1347"/>
                </a:lnTo>
                <a:lnTo>
                  <a:pt x="15571" y="1158"/>
                </a:lnTo>
                <a:lnTo>
                  <a:pt x="15999" y="954"/>
                </a:lnTo>
                <a:lnTo>
                  <a:pt x="16386" y="737"/>
                </a:lnTo>
                <a:lnTo>
                  <a:pt x="16728" y="506"/>
                </a:lnTo>
                <a:lnTo>
                  <a:pt x="17021" y="260"/>
                </a:lnTo>
                <a:lnTo>
                  <a:pt x="17264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accent2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990600" y="1116449"/>
            <a:ext cx="6858000" cy="707886"/>
          </a:xfrm>
        </p:spPr>
        <p:txBody>
          <a:bodyPr wrap="square">
            <a:spAutoFit/>
          </a:bodyPr>
          <a:lstStyle>
            <a:lvl1pPr algn="r">
              <a:defRPr sz="40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990600" y="1900535"/>
            <a:ext cx="6858000" cy="461665"/>
          </a:xfrm>
        </p:spPr>
        <p:txBody>
          <a:bodyPr wrap="square">
            <a:spAutoFit/>
          </a:bodyPr>
          <a:lstStyle>
            <a:lvl1pPr marL="0" indent="0" algn="r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126C6E59-72EE-4166-ACBE-79599F18063E}" type="datetime1">
              <a:rPr lang="en-US" smtClean="0"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C238F03A-58E1-4ECA-9024-348A9A81A5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0B612-EF6E-4A9E-9355-E24ED9C444FD}" type="datetime1">
              <a:rPr lang="en-US" smtClean="0"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8F03A-58E1-4ECA-9024-348A9A81A5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CF0EE-7416-4DD3-9412-CBA6BE1FC2E4}" type="datetime1">
              <a:rPr lang="en-US" smtClean="0"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8F03A-58E1-4ECA-9024-348A9A81A5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48885-D623-44ED-8502-459627685FA1}" type="datetime1">
              <a:rPr lang="en-US" smtClean="0"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8F03A-58E1-4ECA-9024-348A9A81A5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978B8-4C4A-40BE-9395-4B3BA79E6DB5}" type="datetime1">
              <a:rPr lang="en-US" smtClean="0"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8F03A-58E1-4ECA-9024-348A9A81A5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C0A2C-443B-4C1E-B8D3-DF06A1E6DBA8}" type="datetime1">
              <a:rPr lang="en-US" smtClean="0"/>
              <a:t>4/21/2016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8F03A-58E1-4ECA-9024-348A9A81A5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2E6B-0179-456A-B85A-37376B89436B}" type="datetime1">
              <a:rPr lang="en-US" smtClean="0"/>
              <a:t>4/21/2016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8F03A-58E1-4ECA-9024-348A9A81A5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7698E-AE2A-4B88-B5F0-511BFDE2EE58}" type="datetime1">
              <a:rPr lang="en-US" smtClean="0"/>
              <a:t>4/21/2016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8F03A-58E1-4ECA-9024-348A9A81A5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C6E3-4E66-458D-B390-BA05ECBCC923}" type="datetime1">
              <a:rPr lang="en-US" smtClean="0"/>
              <a:t>4/21/2016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8F03A-58E1-4ECA-9024-348A9A81A5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4B633-67C0-4988-85BC-7AED38F4C410}" type="datetime1">
              <a:rPr lang="en-US" smtClean="0"/>
              <a:t>4/21/2016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8F03A-58E1-4ECA-9024-348A9A81A5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5418-2E2F-46C0-8BE4-1845D7C6AC42}" type="datetime1">
              <a:rPr lang="en-US" smtClean="0"/>
              <a:t>4/21/2016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8F03A-58E1-4ECA-9024-348A9A81A5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E58BFF-2FC7-4946-A1A5-6C278EB2D535}" type="datetime1">
              <a:rPr lang="en-US" smtClean="0"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2</a:t>
            </a:r>
            <a:endParaRPr lang="en-US"/>
          </a:p>
        </p:txBody>
      </p:sp>
      <p:grpSp>
        <p:nvGrpSpPr>
          <p:cNvPr id="33" name="Group 32"/>
          <p:cNvGrpSpPr/>
          <p:nvPr/>
        </p:nvGrpSpPr>
        <p:grpSpPr>
          <a:xfrm>
            <a:off x="0" y="0"/>
            <a:ext cx="9144001" cy="6858000"/>
            <a:chOff x="0" y="0"/>
            <a:chExt cx="9144001" cy="6858000"/>
          </a:xfrm>
        </p:grpSpPr>
        <p:sp>
          <p:nvSpPr>
            <p:cNvPr id="8" name="Rectangle 7"/>
            <p:cNvSpPr/>
            <p:nvPr userDrawn="1"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auto">
            <a:xfrm>
              <a:off x="7543800" y="0"/>
              <a:ext cx="1600201" cy="22098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32" y="0"/>
                </a:cxn>
                <a:cxn ang="0">
                  <a:pos x="1432" y="3492"/>
                </a:cxn>
                <a:cxn ang="0">
                  <a:pos x="1419" y="3252"/>
                </a:cxn>
                <a:cxn ang="0">
                  <a:pos x="1406" y="3024"/>
                </a:cxn>
                <a:cxn ang="0">
                  <a:pos x="1393" y="2807"/>
                </a:cxn>
                <a:cxn ang="0">
                  <a:pos x="1379" y="2601"/>
                </a:cxn>
                <a:cxn ang="0">
                  <a:pos x="1364" y="2407"/>
                </a:cxn>
                <a:cxn ang="0">
                  <a:pos x="1348" y="2222"/>
                </a:cxn>
                <a:cxn ang="0">
                  <a:pos x="1330" y="2047"/>
                </a:cxn>
                <a:cxn ang="0">
                  <a:pos x="1311" y="1881"/>
                </a:cxn>
                <a:cxn ang="0">
                  <a:pos x="1291" y="1726"/>
                </a:cxn>
                <a:cxn ang="0">
                  <a:pos x="1268" y="1580"/>
                </a:cxn>
                <a:cxn ang="0">
                  <a:pos x="1245" y="1442"/>
                </a:cxn>
                <a:cxn ang="0">
                  <a:pos x="1218" y="1313"/>
                </a:cxn>
                <a:cxn ang="0">
                  <a:pos x="1190" y="1192"/>
                </a:cxn>
                <a:cxn ang="0">
                  <a:pos x="1158" y="1078"/>
                </a:cxn>
                <a:cxn ang="0">
                  <a:pos x="1125" y="973"/>
                </a:cxn>
                <a:cxn ang="0">
                  <a:pos x="1089" y="873"/>
                </a:cxn>
                <a:cxn ang="0">
                  <a:pos x="1049" y="781"/>
                </a:cxn>
                <a:cxn ang="0">
                  <a:pos x="1007" y="696"/>
                </a:cxn>
                <a:cxn ang="0">
                  <a:pos x="962" y="617"/>
                </a:cxn>
                <a:cxn ang="0">
                  <a:pos x="913" y="544"/>
                </a:cxn>
                <a:cxn ang="0">
                  <a:pos x="860" y="475"/>
                </a:cxn>
                <a:cxn ang="0">
                  <a:pos x="804" y="413"/>
                </a:cxn>
                <a:cxn ang="0">
                  <a:pos x="744" y="354"/>
                </a:cxn>
                <a:cxn ang="0">
                  <a:pos x="680" y="301"/>
                </a:cxn>
                <a:cxn ang="0">
                  <a:pos x="611" y="252"/>
                </a:cxn>
                <a:cxn ang="0">
                  <a:pos x="539" y="206"/>
                </a:cxn>
                <a:cxn ang="0">
                  <a:pos x="461" y="165"/>
                </a:cxn>
                <a:cxn ang="0">
                  <a:pos x="379" y="128"/>
                </a:cxn>
                <a:cxn ang="0">
                  <a:pos x="292" y="92"/>
                </a:cxn>
                <a:cxn ang="0">
                  <a:pos x="200" y="59"/>
                </a:cxn>
                <a:cxn ang="0">
                  <a:pos x="103" y="28"/>
                </a:cxn>
                <a:cxn ang="0">
                  <a:pos x="0" y="0"/>
                </a:cxn>
              </a:cxnLst>
              <a:rect l="0" t="0" r="r" b="b"/>
              <a:pathLst>
                <a:path w="1432" h="3492">
                  <a:moveTo>
                    <a:pt x="0" y="0"/>
                  </a:moveTo>
                  <a:lnTo>
                    <a:pt x="1432" y="0"/>
                  </a:lnTo>
                  <a:lnTo>
                    <a:pt x="1432" y="3492"/>
                  </a:lnTo>
                  <a:lnTo>
                    <a:pt x="1419" y="3252"/>
                  </a:lnTo>
                  <a:lnTo>
                    <a:pt x="1406" y="3024"/>
                  </a:lnTo>
                  <a:lnTo>
                    <a:pt x="1393" y="2807"/>
                  </a:lnTo>
                  <a:lnTo>
                    <a:pt x="1379" y="2601"/>
                  </a:lnTo>
                  <a:lnTo>
                    <a:pt x="1364" y="2407"/>
                  </a:lnTo>
                  <a:lnTo>
                    <a:pt x="1348" y="2222"/>
                  </a:lnTo>
                  <a:lnTo>
                    <a:pt x="1330" y="2047"/>
                  </a:lnTo>
                  <a:lnTo>
                    <a:pt x="1311" y="1881"/>
                  </a:lnTo>
                  <a:lnTo>
                    <a:pt x="1291" y="1726"/>
                  </a:lnTo>
                  <a:lnTo>
                    <a:pt x="1268" y="1580"/>
                  </a:lnTo>
                  <a:lnTo>
                    <a:pt x="1245" y="1442"/>
                  </a:lnTo>
                  <a:lnTo>
                    <a:pt x="1218" y="1313"/>
                  </a:lnTo>
                  <a:lnTo>
                    <a:pt x="1190" y="1192"/>
                  </a:lnTo>
                  <a:lnTo>
                    <a:pt x="1158" y="1078"/>
                  </a:lnTo>
                  <a:lnTo>
                    <a:pt x="1125" y="973"/>
                  </a:lnTo>
                  <a:lnTo>
                    <a:pt x="1089" y="873"/>
                  </a:lnTo>
                  <a:lnTo>
                    <a:pt x="1049" y="781"/>
                  </a:lnTo>
                  <a:lnTo>
                    <a:pt x="1007" y="696"/>
                  </a:lnTo>
                  <a:lnTo>
                    <a:pt x="962" y="617"/>
                  </a:lnTo>
                  <a:lnTo>
                    <a:pt x="913" y="544"/>
                  </a:lnTo>
                  <a:lnTo>
                    <a:pt x="860" y="475"/>
                  </a:lnTo>
                  <a:lnTo>
                    <a:pt x="804" y="413"/>
                  </a:lnTo>
                  <a:lnTo>
                    <a:pt x="744" y="354"/>
                  </a:lnTo>
                  <a:lnTo>
                    <a:pt x="680" y="301"/>
                  </a:lnTo>
                  <a:lnTo>
                    <a:pt x="611" y="252"/>
                  </a:lnTo>
                  <a:lnTo>
                    <a:pt x="539" y="206"/>
                  </a:lnTo>
                  <a:lnTo>
                    <a:pt x="461" y="165"/>
                  </a:lnTo>
                  <a:lnTo>
                    <a:pt x="379" y="128"/>
                  </a:lnTo>
                  <a:lnTo>
                    <a:pt x="292" y="92"/>
                  </a:lnTo>
                  <a:lnTo>
                    <a:pt x="200" y="59"/>
                  </a:lnTo>
                  <a:lnTo>
                    <a:pt x="10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3733800" y="5715000"/>
              <a:ext cx="5029200" cy="762000"/>
            </a:xfrm>
            <a:custGeom>
              <a:avLst/>
              <a:gdLst/>
              <a:ahLst/>
              <a:cxnLst>
                <a:cxn ang="0">
                  <a:pos x="17264" y="180"/>
                </a:cxn>
                <a:cxn ang="0">
                  <a:pos x="16706" y="689"/>
                </a:cxn>
                <a:cxn ang="0">
                  <a:pos x="15959" y="1141"/>
                </a:cxn>
                <a:cxn ang="0">
                  <a:pos x="15050" y="1535"/>
                </a:cxn>
                <a:cxn ang="0">
                  <a:pos x="14003" y="1871"/>
                </a:cxn>
                <a:cxn ang="0">
                  <a:pos x="12844" y="2151"/>
                </a:cxn>
                <a:cxn ang="0">
                  <a:pos x="11599" y="2374"/>
                </a:cxn>
                <a:cxn ang="0">
                  <a:pos x="10294" y="2540"/>
                </a:cxn>
                <a:cxn ang="0">
                  <a:pos x="8951" y="2649"/>
                </a:cxn>
                <a:cxn ang="0">
                  <a:pos x="7599" y="2704"/>
                </a:cxn>
                <a:cxn ang="0">
                  <a:pos x="6264" y="2702"/>
                </a:cxn>
                <a:cxn ang="0">
                  <a:pos x="4968" y="2645"/>
                </a:cxn>
                <a:cxn ang="0">
                  <a:pos x="3740" y="2534"/>
                </a:cxn>
                <a:cxn ang="0">
                  <a:pos x="2603" y="2367"/>
                </a:cxn>
                <a:cxn ang="0">
                  <a:pos x="1584" y="2147"/>
                </a:cxn>
                <a:cxn ang="0">
                  <a:pos x="708" y="1871"/>
                </a:cxn>
                <a:cxn ang="0">
                  <a:pos x="0" y="1543"/>
                </a:cxn>
                <a:cxn ang="0">
                  <a:pos x="341" y="1635"/>
                </a:cxn>
                <a:cxn ang="0">
                  <a:pos x="1155" y="1920"/>
                </a:cxn>
                <a:cxn ang="0">
                  <a:pos x="2121" y="2151"/>
                </a:cxn>
                <a:cxn ang="0">
                  <a:pos x="3215" y="2331"/>
                </a:cxn>
                <a:cxn ang="0">
                  <a:pos x="4413" y="2457"/>
                </a:cxn>
                <a:cxn ang="0">
                  <a:pos x="5686" y="2531"/>
                </a:cxn>
                <a:cxn ang="0">
                  <a:pos x="7011" y="2550"/>
                </a:cxn>
                <a:cxn ang="0">
                  <a:pos x="8361" y="2515"/>
                </a:cxn>
                <a:cxn ang="0">
                  <a:pos x="9712" y="2426"/>
                </a:cxn>
                <a:cxn ang="0">
                  <a:pos x="11037" y="2283"/>
                </a:cxn>
                <a:cxn ang="0">
                  <a:pos x="12311" y="2084"/>
                </a:cxn>
                <a:cxn ang="0">
                  <a:pos x="13509" y="1831"/>
                </a:cxn>
                <a:cxn ang="0">
                  <a:pos x="14604" y="1522"/>
                </a:cxn>
                <a:cxn ang="0">
                  <a:pos x="15571" y="1158"/>
                </a:cxn>
                <a:cxn ang="0">
                  <a:pos x="16386" y="737"/>
                </a:cxn>
                <a:cxn ang="0">
                  <a:pos x="17021" y="260"/>
                </a:cxn>
              </a:cxnLst>
              <a:rect l="0" t="0" r="r" b="b"/>
              <a:pathLst>
                <a:path w="17264" h="2710">
                  <a:moveTo>
                    <a:pt x="17264" y="0"/>
                  </a:moveTo>
                  <a:lnTo>
                    <a:pt x="17264" y="180"/>
                  </a:lnTo>
                  <a:lnTo>
                    <a:pt x="17010" y="442"/>
                  </a:lnTo>
                  <a:lnTo>
                    <a:pt x="16706" y="689"/>
                  </a:lnTo>
                  <a:lnTo>
                    <a:pt x="16354" y="923"/>
                  </a:lnTo>
                  <a:lnTo>
                    <a:pt x="15959" y="1141"/>
                  </a:lnTo>
                  <a:lnTo>
                    <a:pt x="15524" y="1345"/>
                  </a:lnTo>
                  <a:lnTo>
                    <a:pt x="15050" y="1535"/>
                  </a:lnTo>
                  <a:lnTo>
                    <a:pt x="14543" y="1710"/>
                  </a:lnTo>
                  <a:lnTo>
                    <a:pt x="14003" y="1871"/>
                  </a:lnTo>
                  <a:lnTo>
                    <a:pt x="13437" y="2018"/>
                  </a:lnTo>
                  <a:lnTo>
                    <a:pt x="12844" y="2151"/>
                  </a:lnTo>
                  <a:lnTo>
                    <a:pt x="12232" y="2269"/>
                  </a:lnTo>
                  <a:lnTo>
                    <a:pt x="11599" y="2374"/>
                  </a:lnTo>
                  <a:lnTo>
                    <a:pt x="10952" y="2464"/>
                  </a:lnTo>
                  <a:lnTo>
                    <a:pt x="10294" y="2540"/>
                  </a:lnTo>
                  <a:lnTo>
                    <a:pt x="9625" y="2602"/>
                  </a:lnTo>
                  <a:lnTo>
                    <a:pt x="8951" y="2649"/>
                  </a:lnTo>
                  <a:lnTo>
                    <a:pt x="8275" y="2684"/>
                  </a:lnTo>
                  <a:lnTo>
                    <a:pt x="7599" y="2704"/>
                  </a:lnTo>
                  <a:lnTo>
                    <a:pt x="6928" y="2710"/>
                  </a:lnTo>
                  <a:lnTo>
                    <a:pt x="6264" y="2702"/>
                  </a:lnTo>
                  <a:lnTo>
                    <a:pt x="5609" y="2681"/>
                  </a:lnTo>
                  <a:lnTo>
                    <a:pt x="4968" y="2645"/>
                  </a:lnTo>
                  <a:lnTo>
                    <a:pt x="4344" y="2597"/>
                  </a:lnTo>
                  <a:lnTo>
                    <a:pt x="3740" y="2534"/>
                  </a:lnTo>
                  <a:lnTo>
                    <a:pt x="3158" y="2457"/>
                  </a:lnTo>
                  <a:lnTo>
                    <a:pt x="2603" y="2367"/>
                  </a:lnTo>
                  <a:lnTo>
                    <a:pt x="2077" y="2264"/>
                  </a:lnTo>
                  <a:lnTo>
                    <a:pt x="1584" y="2147"/>
                  </a:lnTo>
                  <a:lnTo>
                    <a:pt x="1126" y="2016"/>
                  </a:lnTo>
                  <a:lnTo>
                    <a:pt x="708" y="1871"/>
                  </a:lnTo>
                  <a:lnTo>
                    <a:pt x="331" y="1714"/>
                  </a:lnTo>
                  <a:lnTo>
                    <a:pt x="0" y="1543"/>
                  </a:lnTo>
                  <a:lnTo>
                    <a:pt x="0" y="1474"/>
                  </a:lnTo>
                  <a:lnTo>
                    <a:pt x="341" y="1635"/>
                  </a:lnTo>
                  <a:lnTo>
                    <a:pt x="727" y="1784"/>
                  </a:lnTo>
                  <a:lnTo>
                    <a:pt x="1155" y="1920"/>
                  </a:lnTo>
                  <a:lnTo>
                    <a:pt x="1621" y="2042"/>
                  </a:lnTo>
                  <a:lnTo>
                    <a:pt x="2121" y="2151"/>
                  </a:lnTo>
                  <a:lnTo>
                    <a:pt x="2654" y="2249"/>
                  </a:lnTo>
                  <a:lnTo>
                    <a:pt x="3215" y="2331"/>
                  </a:lnTo>
                  <a:lnTo>
                    <a:pt x="3803" y="2401"/>
                  </a:lnTo>
                  <a:lnTo>
                    <a:pt x="4413" y="2457"/>
                  </a:lnTo>
                  <a:lnTo>
                    <a:pt x="5041" y="2500"/>
                  </a:lnTo>
                  <a:lnTo>
                    <a:pt x="5686" y="2531"/>
                  </a:lnTo>
                  <a:lnTo>
                    <a:pt x="6343" y="2547"/>
                  </a:lnTo>
                  <a:lnTo>
                    <a:pt x="7011" y="2550"/>
                  </a:lnTo>
                  <a:lnTo>
                    <a:pt x="7685" y="2539"/>
                  </a:lnTo>
                  <a:lnTo>
                    <a:pt x="8361" y="2515"/>
                  </a:lnTo>
                  <a:lnTo>
                    <a:pt x="9039" y="2478"/>
                  </a:lnTo>
                  <a:lnTo>
                    <a:pt x="9712" y="2426"/>
                  </a:lnTo>
                  <a:lnTo>
                    <a:pt x="10379" y="2361"/>
                  </a:lnTo>
                  <a:lnTo>
                    <a:pt x="11037" y="2283"/>
                  </a:lnTo>
                  <a:lnTo>
                    <a:pt x="11682" y="2190"/>
                  </a:lnTo>
                  <a:lnTo>
                    <a:pt x="12311" y="2084"/>
                  </a:lnTo>
                  <a:lnTo>
                    <a:pt x="12921" y="1964"/>
                  </a:lnTo>
                  <a:lnTo>
                    <a:pt x="13509" y="1831"/>
                  </a:lnTo>
                  <a:lnTo>
                    <a:pt x="14070" y="1683"/>
                  </a:lnTo>
                  <a:lnTo>
                    <a:pt x="14604" y="1522"/>
                  </a:lnTo>
                  <a:lnTo>
                    <a:pt x="15105" y="1347"/>
                  </a:lnTo>
                  <a:lnTo>
                    <a:pt x="15571" y="1158"/>
                  </a:lnTo>
                  <a:lnTo>
                    <a:pt x="15999" y="954"/>
                  </a:lnTo>
                  <a:lnTo>
                    <a:pt x="16386" y="737"/>
                  </a:lnTo>
                  <a:lnTo>
                    <a:pt x="16728" y="506"/>
                  </a:lnTo>
                  <a:lnTo>
                    <a:pt x="17021" y="260"/>
                  </a:lnTo>
                  <a:lnTo>
                    <a:pt x="172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50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8F03A-58E1-4ECA-9024-348A9A81A5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0" y="2855091"/>
            <a:ext cx="3581400" cy="4002909"/>
            <a:chOff x="0" y="2533588"/>
            <a:chExt cx="8022336" cy="8966516"/>
          </a:xfrm>
        </p:grpSpPr>
        <p:sp>
          <p:nvSpPr>
            <p:cNvPr id="13" name="Freeform 7"/>
            <p:cNvSpPr>
              <a:spLocks/>
            </p:cNvSpPr>
            <p:nvPr userDrawn="1"/>
          </p:nvSpPr>
          <p:spPr bwMode="auto">
            <a:xfrm>
              <a:off x="0" y="2533588"/>
              <a:ext cx="4127500" cy="251459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8"/>
            <p:cNvSpPr>
              <a:spLocks/>
            </p:cNvSpPr>
            <p:nvPr userDrawn="1"/>
          </p:nvSpPr>
          <p:spPr bwMode="auto">
            <a:xfrm>
              <a:off x="0" y="4980432"/>
              <a:ext cx="3184026" cy="6519672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9"/>
            <p:cNvSpPr>
              <a:spLocks/>
            </p:cNvSpPr>
            <p:nvPr userDrawn="1"/>
          </p:nvSpPr>
          <p:spPr bwMode="auto">
            <a:xfrm>
              <a:off x="0" y="3371787"/>
              <a:ext cx="2895599" cy="2154237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0"/>
            <p:cNvSpPr>
              <a:spLocks/>
            </p:cNvSpPr>
            <p:nvPr userDrawn="1"/>
          </p:nvSpPr>
          <p:spPr bwMode="auto">
            <a:xfrm>
              <a:off x="1502664" y="5586916"/>
              <a:ext cx="6519672" cy="5913188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1"/>
            <p:cNvSpPr>
              <a:spLocks/>
            </p:cNvSpPr>
            <p:nvPr userDrawn="1"/>
          </p:nvSpPr>
          <p:spPr bwMode="auto">
            <a:xfrm>
              <a:off x="1155002" y="5801712"/>
              <a:ext cx="3420932" cy="5698392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Metallic/fabric geodesic dome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286000" y="6541502"/>
            <a:ext cx="6858000" cy="307777"/>
          </a:xfrm>
        </p:spPr>
        <p:txBody>
          <a:bodyPr/>
          <a:lstStyle/>
          <a:p>
            <a:r>
              <a:rPr lang="en-US" sz="1400" b="1" dirty="0"/>
              <a:t>Arne – </a:t>
            </a:r>
            <a:r>
              <a:rPr lang="en-US" sz="1400" b="1" dirty="0" err="1"/>
              <a:t>Klaudia</a:t>
            </a:r>
            <a:r>
              <a:rPr lang="en-US" sz="1400" b="1" dirty="0"/>
              <a:t> – Bogdan – Jairo - </a:t>
            </a:r>
            <a:r>
              <a:rPr lang="en-US" sz="1400" b="1" dirty="0" err="1"/>
              <a:t>Gergely</a:t>
            </a:r>
            <a:endParaRPr lang="en-US" sz="14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780928"/>
            <a:ext cx="4319016" cy="3240024"/>
          </a:xfrm>
          <a:prstGeom prst="rect">
            <a:avLst/>
          </a:prstGeom>
        </p:spPr>
      </p:pic>
      <p:sp>
        <p:nvSpPr>
          <p:cNvPr id="6" name="Subtitle 4"/>
          <p:cNvSpPr txBox="1">
            <a:spLocks/>
          </p:cNvSpPr>
          <p:nvPr/>
        </p:nvSpPr>
        <p:spPr>
          <a:xfrm>
            <a:off x="990600" y="1670446"/>
            <a:ext cx="6858000" cy="40011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Marshmallow Domes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BE" dirty="0"/>
              <a:t>Ethics and deontology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txBody>
          <a:bodyPr anchor="ctr"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Engineering Ethics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 Academic Ethics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Give credit to the original autor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References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Sales and Marketing Ethics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Truthful advertising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Reasonable price</a:t>
            </a:r>
          </a:p>
          <a:p>
            <a:endParaRPr lang="nl-B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762" y="5782012"/>
            <a:ext cx="1404238" cy="1053426"/>
          </a:xfrm>
          <a:prstGeom prst="rect">
            <a:avLst/>
          </a:prstGeom>
        </p:spPr>
      </p:pic>
      <p:pic>
        <p:nvPicPr>
          <p:cNvPr id="5" name="Picture 4" descr="16528309-Abstract-word-cloud-for-Engineering-ethics-with-related-tags-and-terms-Stock-Phot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2460" y="1232823"/>
            <a:ext cx="2391548" cy="2074460"/>
          </a:xfrm>
          <a:prstGeom prst="rect">
            <a:avLst/>
          </a:prstGeom>
        </p:spPr>
      </p:pic>
      <p:pic>
        <p:nvPicPr>
          <p:cNvPr id="6" name="Picture 5" descr="business_ethic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9504" y="3276276"/>
            <a:ext cx="3407296" cy="2476634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B2E9F6C-67D8-4E4A-A2FD-4E848905584F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72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BE" dirty="0"/>
              <a:t>Ethics and deontology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txBody>
          <a:bodyPr anchor="t"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Environmental Ethics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Easily recycable materials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Minimalize influence on the </a:t>
            </a:r>
            <a:r>
              <a:rPr lang="nl-BE" dirty="0" smtClean="0"/>
              <a:t>nature</a:t>
            </a:r>
            <a:endParaRPr lang="pl-PL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pl-PL" dirty="0"/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endParaRPr lang="nl-BE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Liability</a:t>
            </a:r>
          </a:p>
          <a:p>
            <a:endParaRPr lang="nl-B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762" y="5782012"/>
            <a:ext cx="1404238" cy="1053426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244E16B1-E6C3-49B8-AB1F-F8AF44B82754}" type="slidenum">
              <a:rPr lang="en-US" smtClean="0"/>
              <a:t>11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556792"/>
            <a:ext cx="1449058" cy="14490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933056"/>
            <a:ext cx="136815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67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5"/>
            <a:ext cx="8229600" cy="2592288"/>
          </a:xfrm>
        </p:spPr>
        <p:txBody>
          <a:bodyPr anchor="ctr"/>
          <a:lstStyle/>
          <a:p>
            <a:pPr marL="0" indent="0" algn="ctr">
              <a:buNone/>
            </a:pPr>
            <a:r>
              <a:rPr lang="pl-P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YOUR ATTENTION</a:t>
            </a:r>
            <a:endParaRPr lang="nl-B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A7375E1F-8500-4D9C-957D-A1E5658D32BB}" type="slidenum">
              <a:rPr lang="en-US" smtClean="0"/>
              <a:t>12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388" y="2852936"/>
            <a:ext cx="2961225" cy="296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7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BE" dirty="0"/>
              <a:t>Agenda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Problem </a:t>
            </a:r>
            <a:r>
              <a:rPr lang="pl-PL" dirty="0" smtClean="0"/>
              <a:t>and State of the art.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dirty="0" smtClean="0"/>
              <a:t>Schematics</a:t>
            </a:r>
            <a:endParaRPr lang="nl-BE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nl-BE" dirty="0" smtClean="0"/>
              <a:t>Project </a:t>
            </a:r>
            <a:r>
              <a:rPr lang="nl-BE" dirty="0"/>
              <a:t>management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Marketing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hu-HU" dirty="0"/>
              <a:t>Eco-efficiency and Measures for Sustainability </a:t>
            </a:r>
            <a:endParaRPr lang="hu-HU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nl-BE" dirty="0" smtClean="0"/>
              <a:t>Ethics </a:t>
            </a:r>
            <a:r>
              <a:rPr lang="nl-BE" dirty="0"/>
              <a:t>and deontology</a:t>
            </a:r>
          </a:p>
          <a:p>
            <a:endParaRPr lang="nl-B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762" y="5782012"/>
            <a:ext cx="1404238" cy="1053426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A7375E1F-8500-4D9C-957D-A1E5658D32B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60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dirty="0" smtClean="0"/>
              <a:t>Problems and State of the Art</a:t>
            </a:r>
            <a:r>
              <a:rPr lang="nl-BE" dirty="0"/>
              <a:t>	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762" y="5782012"/>
            <a:ext cx="1404238" cy="1053426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A7375E1F-8500-4D9C-957D-A1E5658D32BB}" type="slidenum">
              <a:rPr lang="en-US" smtClean="0"/>
              <a:t>3</a:t>
            </a:fld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3923928" y="2672916"/>
            <a:ext cx="1584176" cy="1512168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Oval 6"/>
          <p:cNvSpPr/>
          <p:nvPr/>
        </p:nvSpPr>
        <p:spPr>
          <a:xfrm>
            <a:off x="6375847" y="4338190"/>
            <a:ext cx="1584176" cy="1512168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50" dirty="0" smtClean="0"/>
              <a:t>Heating and ventilation</a:t>
            </a:r>
            <a:endParaRPr lang="pl-PL" sz="1450" dirty="0"/>
          </a:p>
        </p:txBody>
      </p:sp>
      <p:sp>
        <p:nvSpPr>
          <p:cNvPr id="8" name="Oval 7"/>
          <p:cNvSpPr/>
          <p:nvPr/>
        </p:nvSpPr>
        <p:spPr>
          <a:xfrm>
            <a:off x="3923928" y="5025928"/>
            <a:ext cx="1584176" cy="1512168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50" dirty="0" smtClean="0"/>
              <a:t>Materials</a:t>
            </a:r>
            <a:endParaRPr lang="pl-PL" sz="1450" dirty="0"/>
          </a:p>
        </p:txBody>
      </p:sp>
      <p:sp>
        <p:nvSpPr>
          <p:cNvPr id="9" name="Oval 8"/>
          <p:cNvSpPr/>
          <p:nvPr/>
        </p:nvSpPr>
        <p:spPr>
          <a:xfrm>
            <a:off x="1475656" y="4269844"/>
            <a:ext cx="1584176" cy="1512168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50" dirty="0" smtClean="0"/>
              <a:t>Automatic door &amp; windows </a:t>
            </a:r>
            <a:endParaRPr lang="pl-PL" sz="1450" dirty="0"/>
          </a:p>
        </p:txBody>
      </p:sp>
      <p:sp>
        <p:nvSpPr>
          <p:cNvPr id="10" name="Oval 9"/>
          <p:cNvSpPr/>
          <p:nvPr/>
        </p:nvSpPr>
        <p:spPr>
          <a:xfrm>
            <a:off x="1475656" y="1412368"/>
            <a:ext cx="1584176" cy="1512168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50" dirty="0" smtClean="0"/>
              <a:t>Designing a dome</a:t>
            </a:r>
            <a:endParaRPr lang="pl-PL" sz="1450" dirty="0"/>
          </a:p>
        </p:txBody>
      </p:sp>
      <p:sp>
        <p:nvSpPr>
          <p:cNvPr id="11" name="Oval 10"/>
          <p:cNvSpPr/>
          <p:nvPr/>
        </p:nvSpPr>
        <p:spPr>
          <a:xfrm>
            <a:off x="6355576" y="1412368"/>
            <a:ext cx="1584176" cy="1512168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50" dirty="0" smtClean="0"/>
              <a:t>Connections</a:t>
            </a:r>
            <a:endParaRPr lang="pl-PL" sz="1450" dirty="0"/>
          </a:p>
        </p:txBody>
      </p:sp>
      <p:cxnSp>
        <p:nvCxnSpPr>
          <p:cNvPr id="13" name="Straight Arrow Connector 12"/>
          <p:cNvCxnSpPr>
            <a:stCxn id="5" idx="7"/>
            <a:endCxn id="11" idx="2"/>
          </p:cNvCxnSpPr>
          <p:nvPr/>
        </p:nvCxnSpPr>
        <p:spPr>
          <a:xfrm flipV="1">
            <a:off x="5276107" y="2168452"/>
            <a:ext cx="1079469" cy="725916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5" idx="5"/>
            <a:endCxn id="7" idx="1"/>
          </p:cNvCxnSpPr>
          <p:nvPr/>
        </p:nvCxnSpPr>
        <p:spPr>
          <a:xfrm>
            <a:off x="5276107" y="3963632"/>
            <a:ext cx="1331737" cy="59601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5" idx="4"/>
            <a:endCxn id="8" idx="0"/>
          </p:cNvCxnSpPr>
          <p:nvPr/>
        </p:nvCxnSpPr>
        <p:spPr>
          <a:xfrm>
            <a:off x="4716016" y="4185084"/>
            <a:ext cx="0" cy="840844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5" idx="3"/>
            <a:endCxn id="9" idx="7"/>
          </p:cNvCxnSpPr>
          <p:nvPr/>
        </p:nvCxnSpPr>
        <p:spPr>
          <a:xfrm flipH="1">
            <a:off x="2827835" y="3963632"/>
            <a:ext cx="1328090" cy="527664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5" idx="1"/>
            <a:endCxn id="10" idx="6"/>
          </p:cNvCxnSpPr>
          <p:nvPr/>
        </p:nvCxnSpPr>
        <p:spPr>
          <a:xfrm flipH="1" flipV="1">
            <a:off x="3059832" y="2168452"/>
            <a:ext cx="1096093" cy="725916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505" y="3000489"/>
            <a:ext cx="857021" cy="857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66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dirty="0" smtClean="0"/>
              <a:t>Schematics</a:t>
            </a:r>
            <a:endParaRPr lang="nl-B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A7375E1F-8500-4D9C-957D-A1E5658D32BB}" type="slidenum">
              <a:rPr lang="en-US" smtClean="0"/>
              <a:t>4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274" y="1412776"/>
            <a:ext cx="3818595" cy="284593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84" y="4653136"/>
            <a:ext cx="8748464" cy="1258168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78279"/>
            <a:ext cx="3456384" cy="3114927"/>
          </a:xfrm>
        </p:spPr>
      </p:pic>
    </p:spTree>
    <p:extLst>
      <p:ext uri="{BB962C8B-B14F-4D97-AF65-F5344CB8AC3E}">
        <p14:creationId xmlns:p14="http://schemas.microsoft.com/office/powerpoint/2010/main" val="41787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BE" dirty="0" smtClean="0"/>
              <a:t>Project </a:t>
            </a:r>
            <a:r>
              <a:rPr lang="nl-BE" dirty="0"/>
              <a:t>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nl-BE" dirty="0"/>
              <a:t>Time &amp; People</a:t>
            </a:r>
          </a:p>
          <a:p>
            <a:pPr lvl="1"/>
            <a:r>
              <a:rPr lang="nl-BE" dirty="0"/>
              <a:t>Allocated tasks with deadlines for every team </a:t>
            </a:r>
            <a:r>
              <a:rPr lang="nl-BE" dirty="0" smtClean="0"/>
              <a:t>member</a:t>
            </a:r>
            <a:endParaRPr lang="nl-BE" dirty="0"/>
          </a:p>
          <a:p>
            <a:pPr>
              <a:lnSpc>
                <a:spcPct val="150000"/>
              </a:lnSpc>
            </a:pPr>
            <a:r>
              <a:rPr lang="nl-BE" dirty="0" smtClean="0"/>
              <a:t>Cost</a:t>
            </a:r>
            <a:endParaRPr lang="pl-PL" dirty="0" smtClean="0"/>
          </a:p>
          <a:p>
            <a:pPr lvl="1">
              <a:lnSpc>
                <a:spcPct val="150000"/>
              </a:lnSpc>
            </a:pPr>
            <a:r>
              <a:rPr lang="nl-BE" dirty="0"/>
              <a:t>How do we manage our </a:t>
            </a:r>
            <a:r>
              <a:rPr lang="nl-BE" dirty="0" smtClean="0"/>
              <a:t>budget</a:t>
            </a:r>
            <a:endParaRPr lang="pl-PL" dirty="0" smtClean="0"/>
          </a:p>
          <a:p>
            <a:pPr>
              <a:lnSpc>
                <a:spcPct val="150000"/>
              </a:lnSpc>
            </a:pPr>
            <a:r>
              <a:rPr lang="pl-PL" dirty="0" smtClean="0"/>
              <a:t>Quality</a:t>
            </a:r>
          </a:p>
          <a:p>
            <a:pPr lvl="1">
              <a:lnSpc>
                <a:spcPct val="150000"/>
              </a:lnSpc>
            </a:pPr>
            <a:r>
              <a:rPr lang="pl-PL" dirty="0" smtClean="0"/>
              <a:t>EPS Standards, Satisfaction of people involved, Technical quality</a:t>
            </a:r>
            <a:endParaRPr lang="nl-BE" dirty="0"/>
          </a:p>
          <a:p>
            <a:pPr>
              <a:lnSpc>
                <a:spcPct val="150000"/>
              </a:lnSpc>
            </a:pPr>
            <a:r>
              <a:rPr lang="nl-BE" dirty="0" smtClean="0"/>
              <a:t>Risk</a:t>
            </a:r>
            <a:endParaRPr lang="nl-BE" dirty="0"/>
          </a:p>
          <a:p>
            <a:pPr lvl="1"/>
            <a:r>
              <a:rPr lang="nl-BE" dirty="0"/>
              <a:t>Identified </a:t>
            </a:r>
            <a:r>
              <a:rPr lang="nl-BE" dirty="0" smtClean="0"/>
              <a:t>risk</a:t>
            </a:r>
            <a:r>
              <a:rPr lang="pl-PL" dirty="0" smtClean="0"/>
              <a:t>s</a:t>
            </a:r>
            <a:r>
              <a:rPr lang="nl-BE" dirty="0" smtClean="0"/>
              <a:t> </a:t>
            </a:r>
            <a:r>
              <a:rPr lang="nl-BE" dirty="0"/>
              <a:t>and possible solutions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762" y="5782012"/>
            <a:ext cx="1404238" cy="1053426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B6DB5A1F-17B7-42FC-A731-74BA8689278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44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BE" dirty="0"/>
              <a:t>Marketing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762" y="5782012"/>
            <a:ext cx="1404238" cy="1053426"/>
          </a:xfrm>
          <a:prstGeom prst="rect">
            <a:avLst/>
          </a:prstGeom>
        </p:spPr>
      </p:pic>
      <p:sp>
        <p:nvSpPr>
          <p:cNvPr id="5" name="3 Elipse"/>
          <p:cNvSpPr/>
          <p:nvPr/>
        </p:nvSpPr>
        <p:spPr>
          <a:xfrm>
            <a:off x="3851920" y="2708920"/>
            <a:ext cx="1584176" cy="144016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Marketing</a:t>
            </a:r>
          </a:p>
          <a:p>
            <a:pPr algn="ctr"/>
            <a:r>
              <a:rPr lang="es-E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Plan</a:t>
            </a:r>
          </a:p>
        </p:txBody>
      </p:sp>
      <p:sp>
        <p:nvSpPr>
          <p:cNvPr id="10" name="14 Elipse"/>
          <p:cNvSpPr/>
          <p:nvPr/>
        </p:nvSpPr>
        <p:spPr>
          <a:xfrm>
            <a:off x="6612423" y="1628800"/>
            <a:ext cx="1836204" cy="18002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pl-PL" sz="15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Segmentation</a:t>
            </a:r>
          </a:p>
          <a:p>
            <a:pPr algn="ctr"/>
            <a:r>
              <a:rPr lang="pl-PL" sz="1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Geographic, demographic,</a:t>
            </a:r>
          </a:p>
          <a:p>
            <a:pPr algn="ctr"/>
            <a:r>
              <a:rPr lang="pl-PL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</a:t>
            </a:r>
            <a:r>
              <a:rPr lang="pl-PL" sz="1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sychographic,</a:t>
            </a:r>
          </a:p>
          <a:p>
            <a:pPr algn="ctr"/>
            <a:r>
              <a:rPr lang="pl-PL" sz="1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behavioral</a:t>
            </a:r>
            <a:endParaRPr lang="es-ES" sz="14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/>
          </a:p>
          <a:p>
            <a:pPr algn="ctr"/>
            <a:endParaRPr lang="es-ES" dirty="0"/>
          </a:p>
          <a:p>
            <a:pPr algn="ctr"/>
            <a:endParaRPr lang="es-ES" dirty="0"/>
          </a:p>
        </p:txBody>
      </p:sp>
      <p:sp>
        <p:nvSpPr>
          <p:cNvPr id="11" name="18 Elipse"/>
          <p:cNvSpPr/>
          <p:nvPr/>
        </p:nvSpPr>
        <p:spPr>
          <a:xfrm>
            <a:off x="3725906" y="4797152"/>
            <a:ext cx="1836204" cy="18002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pl-PL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r>
              <a:rPr lang="pl-PL" sz="14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Positioning</a:t>
            </a:r>
            <a:endParaRPr lang="es-ES" sz="14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/>
          </a:p>
          <a:p>
            <a:pPr algn="ctr"/>
            <a:endParaRPr lang="es-ES" dirty="0"/>
          </a:p>
          <a:p>
            <a:pPr algn="ctr"/>
            <a:endParaRPr lang="es-ES" dirty="0"/>
          </a:p>
        </p:txBody>
      </p:sp>
      <p:sp>
        <p:nvSpPr>
          <p:cNvPr id="12" name="19 Elipse"/>
          <p:cNvSpPr/>
          <p:nvPr/>
        </p:nvSpPr>
        <p:spPr>
          <a:xfrm>
            <a:off x="827584" y="1628800"/>
            <a:ext cx="1836204" cy="1800200"/>
          </a:xfrm>
          <a:prstGeom prst="ellipse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r>
              <a:rPr lang="pl-PL" sz="15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Promotion &amp; Budget</a:t>
            </a:r>
            <a:endParaRPr lang="es-ES" sz="1400" i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endParaRPr lang="es-ES" sz="14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/>
          </a:p>
          <a:p>
            <a:pPr algn="ctr"/>
            <a:endParaRPr lang="es-ES" dirty="0"/>
          </a:p>
          <a:p>
            <a:pPr algn="ctr"/>
            <a:endParaRPr lang="es-ES" dirty="0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5BBEB79A-55C5-49ED-8077-703DF0C30F60}" type="slidenum">
              <a:rPr lang="en-US" smtClean="0"/>
              <a:t>6</a:t>
            </a:fld>
            <a:endParaRPr lang="en-US" dirty="0"/>
          </a:p>
        </p:txBody>
      </p:sp>
      <p:cxnSp>
        <p:nvCxnSpPr>
          <p:cNvPr id="9" name="Straight Arrow Connector 8"/>
          <p:cNvCxnSpPr>
            <a:stCxn id="5" idx="1"/>
            <a:endCxn id="12" idx="6"/>
          </p:cNvCxnSpPr>
          <p:nvPr/>
        </p:nvCxnSpPr>
        <p:spPr>
          <a:xfrm flipH="1" flipV="1">
            <a:off x="2663788" y="2528900"/>
            <a:ext cx="1420129" cy="390927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5" idx="7"/>
            <a:endCxn id="10" idx="2"/>
          </p:cNvCxnSpPr>
          <p:nvPr/>
        </p:nvCxnSpPr>
        <p:spPr>
          <a:xfrm flipV="1">
            <a:off x="5204099" y="2528900"/>
            <a:ext cx="1408324" cy="390927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5" idx="4"/>
            <a:endCxn id="11" idx="0"/>
          </p:cNvCxnSpPr>
          <p:nvPr/>
        </p:nvCxnSpPr>
        <p:spPr>
          <a:xfrm>
            <a:off x="4644008" y="4149080"/>
            <a:ext cx="0" cy="648072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981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SWOT Analysis</a:t>
            </a:r>
            <a:endParaRPr lang="pl-PL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3146970"/>
              </p:ext>
            </p:extLst>
          </p:nvPr>
        </p:nvGraphicFramePr>
        <p:xfrm>
          <a:off x="457200" y="1600200"/>
          <a:ext cx="8229600" cy="42770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14800"/>
                <a:gridCol w="4114800"/>
              </a:tblGrid>
              <a:tr h="2138536"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R w="381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381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8536"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R w="381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381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5373216"/>
            <a:ext cx="720080" cy="7200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4" y="2873402"/>
            <a:ext cx="667294" cy="6672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5" y="5347698"/>
            <a:ext cx="728978" cy="7289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2873402"/>
            <a:ext cx="648072" cy="64807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83568" y="1630972"/>
            <a:ext cx="39164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Dynamic 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and multidisciplinary employees</a:t>
            </a: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Innovative product.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Our 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company is customer-oriented</a:t>
            </a: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“Green” mentality implemented.</a:t>
            </a:r>
          </a:p>
          <a:p>
            <a:endParaRPr lang="pl-PL" dirty="0"/>
          </a:p>
        </p:txBody>
      </p:sp>
      <p:sp>
        <p:nvSpPr>
          <p:cNvPr id="10" name="TextBox 9"/>
          <p:cNvSpPr txBox="1"/>
          <p:nvPr/>
        </p:nvSpPr>
        <p:spPr>
          <a:xfrm>
            <a:off x="709206" y="4149080"/>
            <a:ext cx="39445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New </a:t>
            </a:r>
            <a:r>
              <a:rPr lang="es-ES" dirty="0" err="1">
                <a:solidFill>
                  <a:schemeClr val="accent2">
                    <a:lumMod val="75000"/>
                  </a:schemeClr>
                </a:solidFill>
              </a:rPr>
              <a:t>technology</a:t>
            </a:r>
            <a:r>
              <a:rPr lang="es-ES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es-ES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err="1">
                <a:solidFill>
                  <a:schemeClr val="accent2">
                    <a:lumMod val="75000"/>
                  </a:schemeClr>
                </a:solidFill>
              </a:rPr>
              <a:t>There</a:t>
            </a:r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 are </a:t>
            </a:r>
            <a:r>
              <a:rPr lang="es-ES" dirty="0" err="1">
                <a:solidFill>
                  <a:schemeClr val="accent2">
                    <a:lumMod val="75000"/>
                  </a:schemeClr>
                </a:solidFill>
              </a:rPr>
              <a:t>not</a:t>
            </a:r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ES" dirty="0" err="1">
                <a:solidFill>
                  <a:schemeClr val="accent2">
                    <a:lumMod val="75000"/>
                  </a:schemeClr>
                </a:solidFill>
              </a:rPr>
              <a:t>big</a:t>
            </a:r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ES" dirty="0" err="1">
                <a:solidFill>
                  <a:schemeClr val="accent2">
                    <a:lumMod val="75000"/>
                  </a:schemeClr>
                </a:solidFill>
              </a:rPr>
              <a:t>competitors</a:t>
            </a:r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 in </a:t>
            </a:r>
            <a:r>
              <a:rPr lang="es-ES" dirty="0" err="1">
                <a:solidFill>
                  <a:schemeClr val="accent2">
                    <a:lumMod val="75000"/>
                  </a:schemeClr>
                </a:solidFill>
              </a:rPr>
              <a:t>our</a:t>
            </a:r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ES" dirty="0" err="1">
                <a:solidFill>
                  <a:schemeClr val="accent2">
                    <a:lumMod val="75000"/>
                  </a:schemeClr>
                </a:solidFill>
              </a:rPr>
              <a:t>location</a:t>
            </a:r>
            <a:r>
              <a:rPr lang="es-ES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es-ES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err="1">
                <a:solidFill>
                  <a:schemeClr val="accent2">
                    <a:lumMod val="75000"/>
                  </a:schemeClr>
                </a:solidFill>
              </a:rPr>
              <a:t>Consumer-oriented</a:t>
            </a:r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ES" dirty="0" err="1">
                <a:solidFill>
                  <a:schemeClr val="accent2">
                    <a:lumMod val="75000"/>
                  </a:schemeClr>
                </a:solidFill>
              </a:rPr>
              <a:t>society</a:t>
            </a:r>
            <a:r>
              <a:rPr lang="es-ES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es-ES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err="1">
                <a:solidFill>
                  <a:schemeClr val="accent2">
                    <a:lumMod val="75000"/>
                  </a:schemeClr>
                </a:solidFill>
              </a:rPr>
              <a:t>Leisure</a:t>
            </a:r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 time: </a:t>
            </a:r>
            <a:r>
              <a:rPr lang="es-ES" dirty="0" err="1">
                <a:solidFill>
                  <a:schemeClr val="accent2">
                    <a:lumMod val="75000"/>
                  </a:schemeClr>
                </a:solidFill>
              </a:rPr>
              <a:t>product</a:t>
            </a:r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 can be </a:t>
            </a:r>
            <a:r>
              <a:rPr lang="es-ES" dirty="0" err="1">
                <a:solidFill>
                  <a:schemeClr val="accent2">
                    <a:lumMod val="75000"/>
                  </a:schemeClr>
                </a:solidFill>
              </a:rPr>
              <a:t>easily</a:t>
            </a:r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ES" dirty="0" err="1" smtClean="0">
                <a:solidFill>
                  <a:schemeClr val="accent2">
                    <a:lumMod val="75000"/>
                  </a:schemeClr>
                </a:solidFill>
              </a:rPr>
              <a:t>sold</a:t>
            </a:r>
            <a:r>
              <a:rPr lang="pl-PL" dirty="0" smtClean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</a:rPr>
              <a:t>.</a:t>
            </a:r>
            <a:endParaRPr lang="es-ES" dirty="0">
              <a:solidFill>
                <a:schemeClr val="accent2">
                  <a:lumMod val="75000"/>
                </a:schemeClr>
              </a:solidFill>
              <a:latin typeface="Baskerville Old Face" panose="02020602080505020303" pitchFamily="18" charset="0"/>
            </a:endParaRPr>
          </a:p>
          <a:p>
            <a:endParaRPr lang="pl-PL" dirty="0"/>
          </a:p>
        </p:txBody>
      </p:sp>
      <p:sp>
        <p:nvSpPr>
          <p:cNvPr id="11" name="TextBox 10"/>
          <p:cNvSpPr txBox="1"/>
          <p:nvPr/>
        </p:nvSpPr>
        <p:spPr>
          <a:xfrm>
            <a:off x="4820907" y="4149080"/>
            <a:ext cx="34955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Do-</a:t>
            </a:r>
            <a:r>
              <a:rPr lang="es-ES" dirty="0" err="1">
                <a:solidFill>
                  <a:schemeClr val="accent2">
                    <a:lumMod val="75000"/>
                  </a:schemeClr>
                </a:solidFill>
              </a:rPr>
              <a:t>it</a:t>
            </a:r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-</a:t>
            </a:r>
            <a:r>
              <a:rPr lang="es-ES" dirty="0" err="1">
                <a:solidFill>
                  <a:schemeClr val="accent2">
                    <a:lumMod val="75000"/>
                  </a:schemeClr>
                </a:solidFill>
              </a:rPr>
              <a:t>yourself</a:t>
            </a:r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ES" dirty="0" err="1">
                <a:solidFill>
                  <a:schemeClr val="accent2">
                    <a:lumMod val="75000"/>
                  </a:schemeClr>
                </a:solidFill>
              </a:rPr>
              <a:t>mentality</a:t>
            </a:r>
            <a:r>
              <a:rPr lang="es-ES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es-ES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err="1">
                <a:solidFill>
                  <a:schemeClr val="accent2">
                    <a:lumMod val="75000"/>
                  </a:schemeClr>
                </a:solidFill>
              </a:rPr>
              <a:t>Permission</a:t>
            </a:r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ES" dirty="0" err="1">
                <a:solidFill>
                  <a:schemeClr val="accent2">
                    <a:lumMod val="75000"/>
                  </a:schemeClr>
                </a:solidFill>
              </a:rPr>
              <a:t>to</a:t>
            </a:r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ES" dirty="0" err="1">
                <a:solidFill>
                  <a:schemeClr val="accent2">
                    <a:lumMod val="75000"/>
                  </a:schemeClr>
                </a:solidFill>
              </a:rPr>
              <a:t>build</a:t>
            </a:r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ES" dirty="0" err="1">
                <a:solidFill>
                  <a:schemeClr val="accent2">
                    <a:lumMod val="75000"/>
                  </a:schemeClr>
                </a:solidFill>
              </a:rPr>
              <a:t>our</a:t>
            </a:r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ES" dirty="0" err="1">
                <a:solidFill>
                  <a:schemeClr val="accent2">
                    <a:lumMod val="75000"/>
                  </a:schemeClr>
                </a:solidFill>
              </a:rPr>
              <a:t>product</a:t>
            </a:r>
            <a:r>
              <a:rPr lang="es-ES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es-ES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err="1">
                <a:solidFill>
                  <a:schemeClr val="accent2">
                    <a:lumMod val="75000"/>
                  </a:schemeClr>
                </a:solidFill>
              </a:rPr>
              <a:t>Economical</a:t>
            </a:r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 crisis</a:t>
            </a:r>
            <a:r>
              <a:rPr lang="es-ES" dirty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</a:rPr>
              <a:t>.</a:t>
            </a:r>
          </a:p>
          <a:p>
            <a:endParaRPr lang="pl-PL" dirty="0"/>
          </a:p>
        </p:txBody>
      </p:sp>
      <p:sp>
        <p:nvSpPr>
          <p:cNvPr id="12" name="TextBox 11"/>
          <p:cNvSpPr txBox="1"/>
          <p:nvPr/>
        </p:nvSpPr>
        <p:spPr>
          <a:xfrm>
            <a:off x="4820249" y="1907971"/>
            <a:ext cx="256987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err="1">
                <a:solidFill>
                  <a:schemeClr val="accent1">
                    <a:lumMod val="75000"/>
                  </a:schemeClr>
                </a:solidFill>
              </a:rPr>
              <a:t>Company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dirty="0" err="1">
                <a:solidFill>
                  <a:schemeClr val="accent1">
                    <a:lumMod val="75000"/>
                  </a:schemeClr>
                </a:solidFill>
              </a:rPr>
              <a:t>is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 a </a:t>
            </a:r>
            <a:r>
              <a:rPr lang="es-ES" dirty="0" err="1">
                <a:solidFill>
                  <a:schemeClr val="accent1">
                    <a:lumMod val="75000"/>
                  </a:schemeClr>
                </a:solidFill>
              </a:rPr>
              <a:t>start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-up</a:t>
            </a: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s-E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Limited budget</a:t>
            </a: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s-E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No </a:t>
            </a:r>
            <a:r>
              <a:rPr lang="es-ES" dirty="0" err="1">
                <a:solidFill>
                  <a:schemeClr val="accent1">
                    <a:lumMod val="75000"/>
                  </a:schemeClr>
                </a:solidFill>
              </a:rPr>
              <a:t>experience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endParaRPr lang="pl-PL" dirty="0"/>
          </a:p>
        </p:txBody>
      </p:sp>
      <p:sp>
        <p:nvSpPr>
          <p:cNvPr id="13" name="TextBox 12"/>
          <p:cNvSpPr txBox="1"/>
          <p:nvPr/>
        </p:nvSpPr>
        <p:spPr>
          <a:xfrm>
            <a:off x="1810717" y="3779748"/>
            <a:ext cx="1741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smtClean="0">
                <a:solidFill>
                  <a:schemeClr val="accent2">
                    <a:lumMod val="75000"/>
                  </a:schemeClr>
                </a:solidFill>
              </a:rPr>
              <a:t>OPPORTUNITIES</a:t>
            </a:r>
            <a:endParaRPr lang="pl-PL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54738" y="3779748"/>
            <a:ext cx="1027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smtClean="0">
                <a:solidFill>
                  <a:schemeClr val="accent2">
                    <a:lumMod val="75000"/>
                  </a:schemeClr>
                </a:solidFill>
              </a:rPr>
              <a:t>TREATHS</a:t>
            </a:r>
            <a:endParaRPr lang="pl-PL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84484" y="1538639"/>
            <a:ext cx="1314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smtClean="0">
                <a:solidFill>
                  <a:schemeClr val="accent1">
                    <a:lumMod val="75000"/>
                  </a:schemeClr>
                </a:solidFill>
                <a:cs typeface="Kalinga" pitchFamily="34" charset="0"/>
              </a:rPr>
              <a:t>STRENGTHS</a:t>
            </a:r>
            <a:endParaRPr lang="es-ES" b="1" dirty="0">
              <a:solidFill>
                <a:schemeClr val="accent1">
                  <a:lumMod val="75000"/>
                </a:schemeClr>
              </a:solidFill>
              <a:cs typeface="Kaling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79470" y="1538639"/>
            <a:ext cx="1578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smtClean="0">
                <a:solidFill>
                  <a:schemeClr val="accent1">
                    <a:lumMod val="75000"/>
                  </a:schemeClr>
                </a:solidFill>
              </a:rPr>
              <a:t>WEAKNESSESS</a:t>
            </a:r>
            <a:endParaRPr lang="pl-PL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64FACC44-70C2-4EE6-8BDF-868E202CA228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1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dirty="0"/>
              <a:t>Eco-efficiency and Measures for Sustainability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txBody>
          <a:bodyPr anchor="t"/>
          <a:lstStyle/>
          <a:p>
            <a:r>
              <a:rPr lang="hu-HU" dirty="0"/>
              <a:t>Spare space and materials, save energy and money</a:t>
            </a:r>
          </a:p>
          <a:p>
            <a:r>
              <a:rPr lang="hu-HU" dirty="0"/>
              <a:t>Solar electric power</a:t>
            </a:r>
          </a:p>
          <a:p>
            <a:endParaRPr lang="nl-B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762" y="5782012"/>
            <a:ext cx="1404238" cy="1053426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2056A928-6C23-4593-B210-8A6A07C82BD2}" type="slidenum">
              <a:rPr lang="en-US" smtClean="0"/>
              <a:t>8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099606"/>
            <a:ext cx="3149801" cy="36548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852936"/>
            <a:ext cx="2817210" cy="2817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55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dirty="0"/>
              <a:t>Eco-efficiency and Measures for Sustainability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txBody>
          <a:bodyPr anchor="t"/>
          <a:lstStyle/>
          <a:p>
            <a:endParaRPr lang="hu-HU" dirty="0" smtClean="0"/>
          </a:p>
          <a:p>
            <a:r>
              <a:rPr lang="hu-HU" dirty="0" smtClean="0"/>
              <a:t>Life </a:t>
            </a:r>
            <a:r>
              <a:rPr lang="hu-HU" dirty="0"/>
              <a:t>Cycle Analysis</a:t>
            </a:r>
          </a:p>
          <a:p>
            <a:pPr marL="0" indent="0">
              <a:buNone/>
            </a:pPr>
            <a:endParaRPr lang="nl-BE" dirty="0"/>
          </a:p>
        </p:txBody>
      </p:sp>
      <p:pic>
        <p:nvPicPr>
          <p:cNvPr id="8" name="Picture 6" descr="C:\Users\pc1\Desktop\EPS\eletciklus-elemzes-lca-oko-pac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852936"/>
            <a:ext cx="9036496" cy="3744416"/>
          </a:xfrm>
          <a:prstGeom prst="rect">
            <a:avLst/>
          </a:prstGeom>
          <a:noFill/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1605B1A5-83FA-41F3-9062-8C5E16845A9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82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usiness design slide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406B6EB-8CCB-429C-9D3B-EA09378A397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Business design slides (Green Wave design)</Template>
  <TotalTime>2204</TotalTime>
  <Words>261</Words>
  <Application>Microsoft Office PowerPoint</Application>
  <PresentationFormat>On-screen Show (4:3)</PresentationFormat>
  <Paragraphs>116</Paragraphs>
  <Slides>12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Business design slide</vt:lpstr>
      <vt:lpstr>Metallic/fabric geodesic dome</vt:lpstr>
      <vt:lpstr>Agenda </vt:lpstr>
      <vt:lpstr>Problems and State of the Art </vt:lpstr>
      <vt:lpstr>Schematics</vt:lpstr>
      <vt:lpstr>Project management</vt:lpstr>
      <vt:lpstr>Marketing</vt:lpstr>
      <vt:lpstr>SWOT Analysis</vt:lpstr>
      <vt:lpstr>Eco-efficiency and Measures for Sustainability</vt:lpstr>
      <vt:lpstr>Eco-efficiency and Measures for Sustainability</vt:lpstr>
      <vt:lpstr>Ethics and deontology</vt:lpstr>
      <vt:lpstr>Ethics and deontology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Metallic/fabric geodesic dome</dc:title>
  <dc:creator>Arne speckstadt</dc:creator>
  <cp:lastModifiedBy>Yoga</cp:lastModifiedBy>
  <cp:revision>46</cp:revision>
  <dcterms:created xsi:type="dcterms:W3CDTF">2016-04-15T11:50:37Z</dcterms:created>
  <dcterms:modified xsi:type="dcterms:W3CDTF">2016-04-21T01:14:33Z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TC103853789990</vt:lpwstr>
  </property>
</Properties>
</file>